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8" r:id="rId2"/>
    <p:sldId id="257" r:id="rId3"/>
    <p:sldId id="265" r:id="rId4"/>
    <p:sldId id="259" r:id="rId5"/>
    <p:sldId id="267" r:id="rId6"/>
    <p:sldId id="270" r:id="rId7"/>
    <p:sldId id="260" r:id="rId8"/>
    <p:sldId id="268" r:id="rId9"/>
    <p:sldId id="269" r:id="rId10"/>
    <p:sldId id="271" r:id="rId11"/>
    <p:sldId id="261" r:id="rId12"/>
    <p:sldId id="272" r:id="rId13"/>
    <p:sldId id="273" r:id="rId14"/>
    <p:sldId id="262" r:id="rId15"/>
    <p:sldId id="263" r:id="rId16"/>
    <p:sldId id="264"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966"/>
    <a:srgbClr val="B4C7E7"/>
    <a:srgbClr val="F8CBAD"/>
    <a:srgbClr val="3B495B"/>
    <a:srgbClr val="DAA600"/>
    <a:srgbClr val="81BB59"/>
    <a:srgbClr val="417AA9"/>
    <a:srgbClr val="568FBE"/>
    <a:srgbClr val="9771BD"/>
    <a:srgbClr val="6379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05" d="100"/>
          <a:sy n="105" d="100"/>
        </p:scale>
        <p:origin x="834" y="11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72A5B2-EEF3-486A-8BEA-C0622C62A32D}" type="datetimeFigureOut">
              <a:rPr lang="fr-FR" smtClean="0"/>
              <a:t>21/03/2021</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AA2042-90E8-4774-A9F2-575C2EAC6E6B}" type="slidenum">
              <a:rPr lang="fr-FR" smtClean="0"/>
              <a:t>‹#›</a:t>
            </a:fld>
            <a:endParaRPr lang="fr-FR"/>
          </a:p>
        </p:txBody>
      </p:sp>
    </p:spTree>
    <p:extLst>
      <p:ext uri="{BB962C8B-B14F-4D97-AF65-F5344CB8AC3E}">
        <p14:creationId xmlns:p14="http://schemas.microsoft.com/office/powerpoint/2010/main" val="464684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B4BD4-7C75-4001-A0E5-0FBEA627D4BA}"/>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fr-FR" dirty="0"/>
          </a:p>
        </p:txBody>
      </p:sp>
      <p:sp>
        <p:nvSpPr>
          <p:cNvPr id="3" name="Subtitle 2">
            <a:extLst>
              <a:ext uri="{FF2B5EF4-FFF2-40B4-BE49-F238E27FC236}">
                <a16:creationId xmlns:a16="http://schemas.microsoft.com/office/drawing/2014/main" id="{3808513A-789D-4D75-850E-B47AC1F79D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68D09A57-19B5-484C-9EF1-57FADAA93088}"/>
              </a:ext>
            </a:extLst>
          </p:cNvPr>
          <p:cNvSpPr>
            <a:spLocks noGrp="1"/>
          </p:cNvSpPr>
          <p:nvPr>
            <p:ph type="dt" sz="half" idx="10"/>
          </p:nvPr>
        </p:nvSpPr>
        <p:spPr/>
        <p:txBody>
          <a:bodyPr/>
          <a:lstStyle/>
          <a:p>
            <a:fld id="{2A6A7F9C-FE50-4EA0-B87F-C86E0E6948BB}" type="datetime1">
              <a:rPr lang="fr-FR" smtClean="0"/>
              <a:t>21/03/2021</a:t>
            </a:fld>
            <a:endParaRPr lang="fr-FR"/>
          </a:p>
        </p:txBody>
      </p:sp>
      <p:sp>
        <p:nvSpPr>
          <p:cNvPr id="5" name="Footer Placeholder 4">
            <a:extLst>
              <a:ext uri="{FF2B5EF4-FFF2-40B4-BE49-F238E27FC236}">
                <a16:creationId xmlns:a16="http://schemas.microsoft.com/office/drawing/2014/main" id="{ADA091FE-437A-4B63-A01E-F340814D9E7F}"/>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AD53A080-1E79-4059-A00C-81D4A9E1872C}"/>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3037845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9354B-405E-46AE-80D6-01859093883E}"/>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01A97DE5-F790-4D02-8C55-56BCE27D6F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6320784-C2A4-4B83-88CA-A95E098B0578}"/>
              </a:ext>
            </a:extLst>
          </p:cNvPr>
          <p:cNvSpPr>
            <a:spLocks noGrp="1"/>
          </p:cNvSpPr>
          <p:nvPr>
            <p:ph type="dt" sz="half" idx="10"/>
          </p:nvPr>
        </p:nvSpPr>
        <p:spPr/>
        <p:txBody>
          <a:bodyPr/>
          <a:lstStyle/>
          <a:p>
            <a:fld id="{F41A4634-2899-4938-B3EC-81C18F32F2A1}" type="datetime1">
              <a:rPr lang="fr-FR" smtClean="0"/>
              <a:t>21/03/2021</a:t>
            </a:fld>
            <a:endParaRPr lang="fr-FR"/>
          </a:p>
        </p:txBody>
      </p:sp>
      <p:sp>
        <p:nvSpPr>
          <p:cNvPr id="5" name="Footer Placeholder 4">
            <a:extLst>
              <a:ext uri="{FF2B5EF4-FFF2-40B4-BE49-F238E27FC236}">
                <a16:creationId xmlns:a16="http://schemas.microsoft.com/office/drawing/2014/main" id="{4850354E-3850-4034-9073-A89D734BD0A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A2ABCD6-E86B-45A8-BC3B-76D974B813D1}"/>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71104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E78B10-5AFB-4821-8621-5CDD1EEC29A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9C31D2DC-50A9-43AF-880C-63101DF88C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69D534A-4E3E-4858-B8F1-A336A2B724A0}"/>
              </a:ext>
            </a:extLst>
          </p:cNvPr>
          <p:cNvSpPr>
            <a:spLocks noGrp="1"/>
          </p:cNvSpPr>
          <p:nvPr>
            <p:ph type="dt" sz="half" idx="10"/>
          </p:nvPr>
        </p:nvSpPr>
        <p:spPr/>
        <p:txBody>
          <a:bodyPr/>
          <a:lstStyle/>
          <a:p>
            <a:fld id="{8FF71AEA-53E3-4792-AC35-BFA6B7F4D053}" type="datetime1">
              <a:rPr lang="fr-FR" smtClean="0"/>
              <a:t>21/03/2021</a:t>
            </a:fld>
            <a:endParaRPr lang="fr-FR"/>
          </a:p>
        </p:txBody>
      </p:sp>
      <p:sp>
        <p:nvSpPr>
          <p:cNvPr id="5" name="Footer Placeholder 4">
            <a:extLst>
              <a:ext uri="{FF2B5EF4-FFF2-40B4-BE49-F238E27FC236}">
                <a16:creationId xmlns:a16="http://schemas.microsoft.com/office/drawing/2014/main" id="{09D0E72E-52E4-495F-AA5E-E9FE1B517B5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576B5344-1C7E-4BB0-B45B-EF1F4E362E73}"/>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1409686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00697-AF3A-44C9-B6D5-50716613CE2E}"/>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B1A80FFD-AC86-4FEF-9D7A-9EBB6C92C2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5C560443-17DD-49A7-9F8D-BC6C56D50E1C}"/>
              </a:ext>
            </a:extLst>
          </p:cNvPr>
          <p:cNvSpPr>
            <a:spLocks noGrp="1"/>
          </p:cNvSpPr>
          <p:nvPr>
            <p:ph type="dt" sz="half" idx="10"/>
          </p:nvPr>
        </p:nvSpPr>
        <p:spPr/>
        <p:txBody>
          <a:bodyPr/>
          <a:lstStyle/>
          <a:p>
            <a:fld id="{AA54C65F-80CC-4B82-B12D-501632858A7A}" type="datetime1">
              <a:rPr lang="fr-FR" smtClean="0"/>
              <a:t>21/03/2021</a:t>
            </a:fld>
            <a:endParaRPr lang="fr-FR"/>
          </a:p>
        </p:txBody>
      </p:sp>
      <p:sp>
        <p:nvSpPr>
          <p:cNvPr id="5" name="Footer Placeholder 4">
            <a:extLst>
              <a:ext uri="{FF2B5EF4-FFF2-40B4-BE49-F238E27FC236}">
                <a16:creationId xmlns:a16="http://schemas.microsoft.com/office/drawing/2014/main" id="{C2F4DE2E-6790-4B1E-8AAE-645ED9088E4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959B9450-2B95-4483-929D-1D1F74900FEA}"/>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570413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E7738-0908-4891-9488-20F7C144AC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A89539B0-22F0-4351-8331-DF8D01E53D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92A731-395A-4267-833B-46523F4125D4}"/>
              </a:ext>
            </a:extLst>
          </p:cNvPr>
          <p:cNvSpPr>
            <a:spLocks noGrp="1"/>
          </p:cNvSpPr>
          <p:nvPr>
            <p:ph type="dt" sz="half" idx="10"/>
          </p:nvPr>
        </p:nvSpPr>
        <p:spPr/>
        <p:txBody>
          <a:bodyPr/>
          <a:lstStyle/>
          <a:p>
            <a:fld id="{385A82D4-FD1B-4A97-8B61-AE52A319E66B}" type="datetime1">
              <a:rPr lang="fr-FR" smtClean="0"/>
              <a:t>21/03/2021</a:t>
            </a:fld>
            <a:endParaRPr lang="fr-FR"/>
          </a:p>
        </p:txBody>
      </p:sp>
      <p:sp>
        <p:nvSpPr>
          <p:cNvPr id="5" name="Footer Placeholder 4">
            <a:extLst>
              <a:ext uri="{FF2B5EF4-FFF2-40B4-BE49-F238E27FC236}">
                <a16:creationId xmlns:a16="http://schemas.microsoft.com/office/drawing/2014/main" id="{800670AB-20C4-4537-A273-5B362B70DE9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BD93C672-D4EB-4BA1-A27E-08C02ACBA055}"/>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2099411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87818-42AE-442F-A0AF-DEC6CA675458}"/>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CC4B8A8-6820-4C6F-A9FB-57909DFD0B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86C98120-7F57-491B-BE09-37124D44FD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A3714777-A365-4298-9722-EC1853D54743}"/>
              </a:ext>
            </a:extLst>
          </p:cNvPr>
          <p:cNvSpPr>
            <a:spLocks noGrp="1"/>
          </p:cNvSpPr>
          <p:nvPr>
            <p:ph type="dt" sz="half" idx="10"/>
          </p:nvPr>
        </p:nvSpPr>
        <p:spPr/>
        <p:txBody>
          <a:bodyPr/>
          <a:lstStyle/>
          <a:p>
            <a:fld id="{91F73544-5C69-4DDD-8A06-44051191C404}" type="datetime1">
              <a:rPr lang="fr-FR" smtClean="0"/>
              <a:t>21/03/2021</a:t>
            </a:fld>
            <a:endParaRPr lang="fr-FR"/>
          </a:p>
        </p:txBody>
      </p:sp>
      <p:sp>
        <p:nvSpPr>
          <p:cNvPr id="6" name="Footer Placeholder 5">
            <a:extLst>
              <a:ext uri="{FF2B5EF4-FFF2-40B4-BE49-F238E27FC236}">
                <a16:creationId xmlns:a16="http://schemas.microsoft.com/office/drawing/2014/main" id="{4CA17766-1CFF-402B-9EC4-BD101FF61658}"/>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5DC3EA0-A79C-4AC5-A337-90F16D8D0329}"/>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2333457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0A607-5DE3-457C-9665-54D4596BF65A}"/>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C98D0DB2-17D0-4D2A-86C1-701A07F600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E144BC-6AB1-4ACB-ADBF-57F8F2FA09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533C71EE-F4D8-4B1D-AB60-A8AD0AEB09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D0AB0C-17F6-4EEE-83ED-3608327822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C24C9F22-BE9A-40F7-8ECE-9B286E3E2CDE}"/>
              </a:ext>
            </a:extLst>
          </p:cNvPr>
          <p:cNvSpPr>
            <a:spLocks noGrp="1"/>
          </p:cNvSpPr>
          <p:nvPr>
            <p:ph type="dt" sz="half" idx="10"/>
          </p:nvPr>
        </p:nvSpPr>
        <p:spPr/>
        <p:txBody>
          <a:bodyPr/>
          <a:lstStyle/>
          <a:p>
            <a:fld id="{707ADB7E-BE20-4C18-93F8-E3644A64A900}" type="datetime1">
              <a:rPr lang="fr-FR" smtClean="0"/>
              <a:t>21/03/2021</a:t>
            </a:fld>
            <a:endParaRPr lang="fr-FR"/>
          </a:p>
        </p:txBody>
      </p:sp>
      <p:sp>
        <p:nvSpPr>
          <p:cNvPr id="8" name="Footer Placeholder 7">
            <a:extLst>
              <a:ext uri="{FF2B5EF4-FFF2-40B4-BE49-F238E27FC236}">
                <a16:creationId xmlns:a16="http://schemas.microsoft.com/office/drawing/2014/main" id="{29B4A97B-6F3E-489E-946C-54A068ECA913}"/>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71781379-85BE-4350-9C91-ECBB6A988EE4}"/>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3365416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344D0-147B-4B54-BC16-D822F7F9D7CC}"/>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6C82B6B5-460E-48BD-9AA4-969B365A1F41}"/>
              </a:ext>
            </a:extLst>
          </p:cNvPr>
          <p:cNvSpPr>
            <a:spLocks noGrp="1"/>
          </p:cNvSpPr>
          <p:nvPr>
            <p:ph type="dt" sz="half" idx="10"/>
          </p:nvPr>
        </p:nvSpPr>
        <p:spPr/>
        <p:txBody>
          <a:bodyPr/>
          <a:lstStyle/>
          <a:p>
            <a:fld id="{BDA7F307-A702-4D3F-BA15-7E6D9BF0B193}" type="datetime1">
              <a:rPr lang="fr-FR" smtClean="0"/>
              <a:t>21/03/2021</a:t>
            </a:fld>
            <a:endParaRPr lang="fr-FR"/>
          </a:p>
        </p:txBody>
      </p:sp>
      <p:sp>
        <p:nvSpPr>
          <p:cNvPr id="4" name="Footer Placeholder 3">
            <a:extLst>
              <a:ext uri="{FF2B5EF4-FFF2-40B4-BE49-F238E27FC236}">
                <a16:creationId xmlns:a16="http://schemas.microsoft.com/office/drawing/2014/main" id="{2F3F644A-1A00-4949-8030-A7921B4AB9B6}"/>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3DE48D85-12BC-4FC0-A431-928791347537}"/>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1895928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3C08AF-453D-49CD-9FC1-73AD7B6EB806}"/>
              </a:ext>
            </a:extLst>
          </p:cNvPr>
          <p:cNvSpPr>
            <a:spLocks noGrp="1"/>
          </p:cNvSpPr>
          <p:nvPr>
            <p:ph type="dt" sz="half" idx="10"/>
          </p:nvPr>
        </p:nvSpPr>
        <p:spPr/>
        <p:txBody>
          <a:bodyPr/>
          <a:lstStyle/>
          <a:p>
            <a:fld id="{3BF75998-9EA5-44CB-A27E-E56762B10F45}" type="datetime1">
              <a:rPr lang="fr-FR" smtClean="0"/>
              <a:t>21/03/2021</a:t>
            </a:fld>
            <a:endParaRPr lang="fr-FR"/>
          </a:p>
        </p:txBody>
      </p:sp>
      <p:sp>
        <p:nvSpPr>
          <p:cNvPr id="3" name="Footer Placeholder 2">
            <a:extLst>
              <a:ext uri="{FF2B5EF4-FFF2-40B4-BE49-F238E27FC236}">
                <a16:creationId xmlns:a16="http://schemas.microsoft.com/office/drawing/2014/main" id="{5AC533D9-4BEA-48EC-AC61-0ECD19B227B9}"/>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304E0052-6A68-4AEC-9FE0-C37322D21578}"/>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1907127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CF767-2C04-464F-AD04-71065B3409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44C8163B-9084-4AC3-B5F9-52597387E2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E247A7FB-3526-4FE2-A968-075205BC58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CF0203-ADD1-422B-985E-63613480D4F1}"/>
              </a:ext>
            </a:extLst>
          </p:cNvPr>
          <p:cNvSpPr>
            <a:spLocks noGrp="1"/>
          </p:cNvSpPr>
          <p:nvPr>
            <p:ph type="dt" sz="half" idx="10"/>
          </p:nvPr>
        </p:nvSpPr>
        <p:spPr/>
        <p:txBody>
          <a:bodyPr/>
          <a:lstStyle/>
          <a:p>
            <a:fld id="{6A738AB5-5F00-4092-B3AD-1F13EEA9AB43}" type="datetime1">
              <a:rPr lang="fr-FR" smtClean="0"/>
              <a:t>21/03/2021</a:t>
            </a:fld>
            <a:endParaRPr lang="fr-FR"/>
          </a:p>
        </p:txBody>
      </p:sp>
      <p:sp>
        <p:nvSpPr>
          <p:cNvPr id="6" name="Footer Placeholder 5">
            <a:extLst>
              <a:ext uri="{FF2B5EF4-FFF2-40B4-BE49-F238E27FC236}">
                <a16:creationId xmlns:a16="http://schemas.microsoft.com/office/drawing/2014/main" id="{B148158A-94CA-487A-8431-6E3881506770}"/>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C093668-BD8B-4989-9350-5D7CCCB67467}"/>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1909337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EAFE5-1C56-4D3A-97A3-6AF6EF9981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76A1853F-6E0C-435C-8FDD-7323E74EA0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0132E337-BC68-4662-B8F4-718DDB49E7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BA7736-7905-4C38-8EA9-FD05226E3642}"/>
              </a:ext>
            </a:extLst>
          </p:cNvPr>
          <p:cNvSpPr>
            <a:spLocks noGrp="1"/>
          </p:cNvSpPr>
          <p:nvPr>
            <p:ph type="dt" sz="half" idx="10"/>
          </p:nvPr>
        </p:nvSpPr>
        <p:spPr/>
        <p:txBody>
          <a:bodyPr/>
          <a:lstStyle/>
          <a:p>
            <a:fld id="{C7D5A141-6B8D-4B63-8A9F-2F666D55D4F0}" type="datetime1">
              <a:rPr lang="fr-FR" smtClean="0"/>
              <a:t>21/03/2021</a:t>
            </a:fld>
            <a:endParaRPr lang="fr-FR"/>
          </a:p>
        </p:txBody>
      </p:sp>
      <p:sp>
        <p:nvSpPr>
          <p:cNvPr id="6" name="Footer Placeholder 5">
            <a:extLst>
              <a:ext uri="{FF2B5EF4-FFF2-40B4-BE49-F238E27FC236}">
                <a16:creationId xmlns:a16="http://schemas.microsoft.com/office/drawing/2014/main" id="{89AD9264-1B9A-4A04-BFB8-DDD6103010C5}"/>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6097324F-9633-4C4E-8298-D0413127DB2F}"/>
              </a:ext>
            </a:extLst>
          </p:cNvPr>
          <p:cNvSpPr>
            <a:spLocks noGrp="1"/>
          </p:cNvSpPr>
          <p:nvPr>
            <p:ph type="sldNum" sz="quarter" idx="12"/>
          </p:nvPr>
        </p:nvSpPr>
        <p:spPr/>
        <p:txBody>
          <a:bodyPr/>
          <a:lstStyle/>
          <a:p>
            <a:fld id="{3639A81C-20E0-4CBF-8264-1C6732805330}" type="slidenum">
              <a:rPr lang="fr-FR" smtClean="0"/>
              <a:t>‹#›</a:t>
            </a:fld>
            <a:endParaRPr lang="fr-FR"/>
          </a:p>
        </p:txBody>
      </p:sp>
    </p:spTree>
    <p:extLst>
      <p:ext uri="{BB962C8B-B14F-4D97-AF65-F5344CB8AC3E}">
        <p14:creationId xmlns:p14="http://schemas.microsoft.com/office/powerpoint/2010/main" val="636731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B495B"/>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43B7ED-C09F-42ED-B144-2E16E0C412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fr-FR" dirty="0"/>
          </a:p>
        </p:txBody>
      </p:sp>
      <p:sp>
        <p:nvSpPr>
          <p:cNvPr id="3" name="Text Placeholder 2">
            <a:extLst>
              <a:ext uri="{FF2B5EF4-FFF2-40B4-BE49-F238E27FC236}">
                <a16:creationId xmlns:a16="http://schemas.microsoft.com/office/drawing/2014/main" id="{FAC78622-6E1E-4DDB-A24C-6DB4767008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a:extLst>
              <a:ext uri="{FF2B5EF4-FFF2-40B4-BE49-F238E27FC236}">
                <a16:creationId xmlns:a16="http://schemas.microsoft.com/office/drawing/2014/main" id="{F73E6F28-3215-4559-8F10-4ABA37060E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a:solidFill>
                  <a:schemeClr val="tx1">
                    <a:tint val="75000"/>
                  </a:schemeClr>
                </a:solidFill>
                <a:latin typeface="CMU Typewriter Text" panose="02000309000000000000" pitchFamily="50" charset="0"/>
                <a:ea typeface="CMU Typewriter Text" panose="02000309000000000000" pitchFamily="50" charset="0"/>
                <a:cs typeface="CMU Typewriter Text" panose="02000309000000000000" pitchFamily="50" charset="0"/>
              </a:defRPr>
            </a:lvl1pPr>
          </a:lstStyle>
          <a:p>
            <a:fld id="{4D123827-9A1C-4D3C-B789-F53F74688AE1}" type="datetime1">
              <a:rPr lang="fr-FR" smtClean="0"/>
              <a:t>21/03/2021</a:t>
            </a:fld>
            <a:endParaRPr lang="fr-FR"/>
          </a:p>
        </p:txBody>
      </p:sp>
      <p:sp>
        <p:nvSpPr>
          <p:cNvPr id="5" name="Footer Placeholder 4">
            <a:extLst>
              <a:ext uri="{FF2B5EF4-FFF2-40B4-BE49-F238E27FC236}">
                <a16:creationId xmlns:a16="http://schemas.microsoft.com/office/drawing/2014/main" id="{14DDF455-FC17-46C8-BAE7-2ED5EDF4C0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a:solidFill>
                  <a:schemeClr val="tx1">
                    <a:tint val="75000"/>
                  </a:schemeClr>
                </a:solidFill>
                <a:latin typeface="CMU Typewriter Text" panose="02000309000000000000" pitchFamily="50" charset="0"/>
                <a:ea typeface="CMU Typewriter Text" panose="02000309000000000000" pitchFamily="50" charset="0"/>
                <a:cs typeface="CMU Typewriter Text" panose="02000309000000000000" pitchFamily="50" charset="0"/>
              </a:defRPr>
            </a:lvl1pPr>
          </a:lstStyle>
          <a:p>
            <a:endParaRPr lang="fr-FR"/>
          </a:p>
        </p:txBody>
      </p:sp>
      <p:sp>
        <p:nvSpPr>
          <p:cNvPr id="6" name="Slide Number Placeholder 5">
            <a:extLst>
              <a:ext uri="{FF2B5EF4-FFF2-40B4-BE49-F238E27FC236}">
                <a16:creationId xmlns:a16="http://schemas.microsoft.com/office/drawing/2014/main" id="{3EECD1AE-63EF-4200-9CB3-ADF2564BDD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a:solidFill>
                  <a:schemeClr val="tx1">
                    <a:tint val="75000"/>
                  </a:schemeClr>
                </a:solidFill>
                <a:latin typeface="CMU Typewriter Text" panose="02000309000000000000" pitchFamily="50" charset="0"/>
                <a:ea typeface="CMU Typewriter Text" panose="02000309000000000000" pitchFamily="50" charset="0"/>
                <a:cs typeface="CMU Typewriter Text" panose="02000309000000000000" pitchFamily="50" charset="0"/>
              </a:defRPr>
            </a:lvl1pPr>
          </a:lstStyle>
          <a:p>
            <a:fld id="{3639A81C-20E0-4CBF-8264-1C6732805330}" type="slidenum">
              <a:rPr lang="fr-FR" smtClean="0"/>
              <a:pPr/>
              <a:t>‹#›</a:t>
            </a:fld>
            <a:endParaRPr lang="fr-FR"/>
          </a:p>
        </p:txBody>
      </p:sp>
      <p:pic>
        <p:nvPicPr>
          <p:cNvPr id="7" name="Picture 1" descr="Connecting lines and dots">
            <a:extLst>
              <a:ext uri="{FF2B5EF4-FFF2-40B4-BE49-F238E27FC236}">
                <a16:creationId xmlns:a16="http://schemas.microsoft.com/office/drawing/2014/main" id="{E5D5D87D-1AF0-4F7C-9037-F3DBC726E639}"/>
              </a:ext>
            </a:extLst>
          </p:cNvPr>
          <p:cNvPicPr>
            <a:picLocks noChangeAspect="1"/>
          </p:cNvPicPr>
          <p:nvPr userDrawn="1"/>
        </p:nvPicPr>
        <p:blipFill rotWithShape="1">
          <a:blip r:embed="rId13">
            <a:grayscl/>
            <a:alphaModFix amt="5000"/>
          </a:blip>
          <a:srcRect t="8537"/>
          <a:stretch/>
        </p:blipFill>
        <p:spPr>
          <a:xfrm>
            <a:off x="20" y="10"/>
            <a:ext cx="12191980" cy="6857990"/>
          </a:xfrm>
          <a:prstGeom prst="rect">
            <a:avLst/>
          </a:prstGeom>
        </p:spPr>
      </p:pic>
    </p:spTree>
    <p:extLst>
      <p:ext uri="{BB962C8B-B14F-4D97-AF65-F5344CB8AC3E}">
        <p14:creationId xmlns:p14="http://schemas.microsoft.com/office/powerpoint/2010/main" val="62824401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hyperlink" Target="http://github.com/ThomasLamsonFr/AITextGenerator" TargetMode="External"/><Relationship Id="rId2" Type="http://schemas.openxmlformats.org/officeDocument/2006/relationships/hyperlink" Target="http://textgen.thomas-lamson.com/" TargetMode="External"/><Relationship Id="rId1" Type="http://schemas.openxmlformats.org/officeDocument/2006/relationships/slideLayout" Target="../slideLayouts/slideLayout2.xml"/><Relationship Id="rId5" Type="http://schemas.openxmlformats.org/officeDocument/2006/relationships/hyperlink" Target="https://www.youtube.com/watch?v=zwezKGrahK0" TargetMode="External"/><Relationship Id="rId4" Type="http://schemas.openxmlformats.org/officeDocument/2006/relationships/hyperlink" Target="https://github.com/ThomasLamsonFr/AITextGeneratorFro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D9924-FA32-43B9-AE99-49E1FC706E77}"/>
              </a:ext>
            </a:extLst>
          </p:cNvPr>
          <p:cNvSpPr>
            <a:spLocks noGrp="1"/>
          </p:cNvSpPr>
          <p:nvPr>
            <p:ph type="ctrTitle"/>
          </p:nvPr>
        </p:nvSpPr>
        <p:spPr>
          <a:xfrm>
            <a:off x="1524000" y="1799019"/>
            <a:ext cx="9144000" cy="1319085"/>
          </a:xfrm>
        </p:spPr>
        <p:txBody>
          <a:bodyPr>
            <a:noAutofit/>
          </a:bodyPr>
          <a:lstStyle/>
          <a:p>
            <a:r>
              <a:rPr lang="en-US" sz="2400" b="1" dirty="0"/>
              <a:t>Breaking Writer’s Block:</a:t>
            </a:r>
            <a:br>
              <a:rPr lang="en-US" sz="2400" b="1" dirty="0"/>
            </a:br>
            <a:r>
              <a:rPr lang="en-US" sz="2400" dirty="0"/>
              <a:t>Low-cost Fine-tuning of Natural Language Generation Models</a:t>
            </a:r>
          </a:p>
        </p:txBody>
      </p:sp>
      <p:sp>
        <p:nvSpPr>
          <p:cNvPr id="3" name="Subtitle 2">
            <a:extLst>
              <a:ext uri="{FF2B5EF4-FFF2-40B4-BE49-F238E27FC236}">
                <a16:creationId xmlns:a16="http://schemas.microsoft.com/office/drawing/2014/main" id="{66C68027-DDCA-474E-8606-974C1ABBCFB8}"/>
              </a:ext>
            </a:extLst>
          </p:cNvPr>
          <p:cNvSpPr>
            <a:spLocks noGrp="1"/>
          </p:cNvSpPr>
          <p:nvPr>
            <p:ph type="subTitle" idx="1"/>
          </p:nvPr>
        </p:nvSpPr>
        <p:spPr>
          <a:xfrm>
            <a:off x="2188464" y="3886200"/>
            <a:ext cx="3810000" cy="768096"/>
          </a:xfrm>
        </p:spPr>
        <p:txBody>
          <a:bodyPr>
            <a:normAutofit/>
          </a:bodyPr>
          <a:lstStyle/>
          <a:p>
            <a:r>
              <a:rPr lang="en-US" sz="2000" dirty="0"/>
              <a:t>Alexandre Duval</a:t>
            </a:r>
          </a:p>
          <a:p>
            <a:r>
              <a:rPr lang="en-US" sz="1400" dirty="0">
                <a:latin typeface="CMU Typewriter Text" panose="02000309000000000000" pitchFamily="50" charset="0"/>
                <a:ea typeface="CMU Typewriter Text" panose="02000309000000000000" pitchFamily="50" charset="0"/>
                <a:cs typeface="CMU Typewriter Text" panose="02000309000000000000" pitchFamily="50" charset="0"/>
              </a:rPr>
              <a:t>alexandre.duval@student-cs.fr</a:t>
            </a:r>
          </a:p>
        </p:txBody>
      </p:sp>
      <p:sp>
        <p:nvSpPr>
          <p:cNvPr id="4" name="Subtitle 2">
            <a:extLst>
              <a:ext uri="{FF2B5EF4-FFF2-40B4-BE49-F238E27FC236}">
                <a16:creationId xmlns:a16="http://schemas.microsoft.com/office/drawing/2014/main" id="{0EDA318B-BD61-43EE-96BD-990046CAD855}"/>
              </a:ext>
            </a:extLst>
          </p:cNvPr>
          <p:cNvSpPr txBox="1">
            <a:spLocks/>
          </p:cNvSpPr>
          <p:nvPr/>
        </p:nvSpPr>
        <p:spPr>
          <a:xfrm>
            <a:off x="6096000" y="3886200"/>
            <a:ext cx="3810000" cy="76809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t>Thomas Lamson</a:t>
            </a:r>
          </a:p>
          <a:p>
            <a:r>
              <a:rPr lang="en-US" sz="1400" dirty="0">
                <a:latin typeface="CMU Typewriter Text" panose="02000309000000000000" pitchFamily="50" charset="0"/>
                <a:ea typeface="CMU Typewriter Text" panose="02000309000000000000" pitchFamily="50" charset="0"/>
                <a:cs typeface="CMU Typewriter Text" panose="02000309000000000000" pitchFamily="50" charset="0"/>
              </a:rPr>
              <a:t>contact@thomas-Lamson.com</a:t>
            </a:r>
          </a:p>
        </p:txBody>
      </p:sp>
      <p:sp>
        <p:nvSpPr>
          <p:cNvPr id="5" name="Subtitle 2">
            <a:extLst>
              <a:ext uri="{FF2B5EF4-FFF2-40B4-BE49-F238E27FC236}">
                <a16:creationId xmlns:a16="http://schemas.microsoft.com/office/drawing/2014/main" id="{3AC8C9F6-7365-439C-A957-55F94456F69C}"/>
              </a:ext>
            </a:extLst>
          </p:cNvPr>
          <p:cNvSpPr txBox="1">
            <a:spLocks/>
          </p:cNvSpPr>
          <p:nvPr/>
        </p:nvSpPr>
        <p:spPr>
          <a:xfrm>
            <a:off x="2188464" y="4928616"/>
            <a:ext cx="3810000" cy="76809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err="1"/>
              <a:t>Gaël</a:t>
            </a:r>
            <a:r>
              <a:rPr lang="en-US" sz="2000" dirty="0"/>
              <a:t> de </a:t>
            </a:r>
            <a:r>
              <a:rPr lang="en-US" sz="2000" dirty="0" err="1"/>
              <a:t>Léséleuc</a:t>
            </a:r>
            <a:r>
              <a:rPr lang="en-US" sz="2000" dirty="0"/>
              <a:t> de </a:t>
            </a:r>
            <a:r>
              <a:rPr lang="en-US" sz="2000" dirty="0" err="1"/>
              <a:t>Kérouara</a:t>
            </a:r>
            <a:endParaRPr lang="en-US" sz="2000" dirty="0"/>
          </a:p>
          <a:p>
            <a:r>
              <a:rPr lang="en-US" sz="1400" dirty="0">
                <a:latin typeface="CMU Typewriter Text" panose="02000309000000000000" pitchFamily="50" charset="0"/>
                <a:ea typeface="CMU Typewriter Text" panose="02000309000000000000" pitchFamily="50" charset="0"/>
                <a:cs typeface="CMU Typewriter Text" panose="02000309000000000000" pitchFamily="50" charset="0"/>
              </a:rPr>
              <a:t>gael.dldk@pm.me</a:t>
            </a:r>
          </a:p>
        </p:txBody>
      </p:sp>
      <p:sp>
        <p:nvSpPr>
          <p:cNvPr id="6" name="Subtitle 2">
            <a:extLst>
              <a:ext uri="{FF2B5EF4-FFF2-40B4-BE49-F238E27FC236}">
                <a16:creationId xmlns:a16="http://schemas.microsoft.com/office/drawing/2014/main" id="{34B581AF-9E29-419D-8AE2-30625E652128}"/>
              </a:ext>
            </a:extLst>
          </p:cNvPr>
          <p:cNvSpPr txBox="1">
            <a:spLocks/>
          </p:cNvSpPr>
          <p:nvPr/>
        </p:nvSpPr>
        <p:spPr>
          <a:xfrm>
            <a:off x="6096000" y="4919472"/>
            <a:ext cx="3810000" cy="76809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t>Matthias </a:t>
            </a:r>
            <a:r>
              <a:rPr lang="en-US" sz="2000" dirty="0" err="1"/>
              <a:t>Gallé</a:t>
            </a:r>
            <a:endParaRPr lang="en-US" sz="2000" dirty="0"/>
          </a:p>
          <a:p>
            <a:r>
              <a:rPr lang="en-US" sz="1400" dirty="0">
                <a:latin typeface="CMU Typewriter Text" panose="02000309000000000000" pitchFamily="50" charset="0"/>
                <a:ea typeface="CMU Typewriter Text" panose="02000309000000000000" pitchFamily="50" charset="0"/>
                <a:cs typeface="CMU Typewriter Text" panose="02000309000000000000" pitchFamily="50" charset="0"/>
              </a:rPr>
              <a:t>matthias.galle@naverlabs.com</a:t>
            </a:r>
          </a:p>
        </p:txBody>
      </p:sp>
      <p:sp>
        <p:nvSpPr>
          <p:cNvPr id="7" name="Title 1">
            <a:extLst>
              <a:ext uri="{FF2B5EF4-FFF2-40B4-BE49-F238E27FC236}">
                <a16:creationId xmlns:a16="http://schemas.microsoft.com/office/drawing/2014/main" id="{B0AFD544-4FB4-4539-9632-807577D3F9BB}"/>
              </a:ext>
            </a:extLst>
          </p:cNvPr>
          <p:cNvSpPr txBox="1">
            <a:spLocks/>
          </p:cNvSpPr>
          <p:nvPr/>
        </p:nvSpPr>
        <p:spPr>
          <a:xfrm>
            <a:off x="1524000" y="1030923"/>
            <a:ext cx="9144000" cy="523557"/>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stStyle>
          <a:p>
            <a:r>
              <a:rPr lang="en-US" sz="2000" b="1" dirty="0"/>
              <a:t>EACL 2021 Submission</a:t>
            </a:r>
          </a:p>
        </p:txBody>
      </p:sp>
      <p:sp>
        <p:nvSpPr>
          <p:cNvPr id="8" name="Slide Number Placeholder 7">
            <a:extLst>
              <a:ext uri="{FF2B5EF4-FFF2-40B4-BE49-F238E27FC236}">
                <a16:creationId xmlns:a16="http://schemas.microsoft.com/office/drawing/2014/main" id="{EEDEA222-FD55-4B63-BDC1-46CA4842E6D9}"/>
              </a:ext>
            </a:extLst>
          </p:cNvPr>
          <p:cNvSpPr>
            <a:spLocks noGrp="1"/>
          </p:cNvSpPr>
          <p:nvPr>
            <p:ph type="sldNum" sz="quarter" idx="12"/>
          </p:nvPr>
        </p:nvSpPr>
        <p:spPr/>
        <p:txBody>
          <a:bodyPr/>
          <a:lstStyle/>
          <a:p>
            <a:fld id="{3639A81C-20E0-4CBF-8264-1C6732805330}" type="slidenum">
              <a:rPr lang="fr-FR" smtClean="0"/>
              <a:t>1</a:t>
            </a:fld>
            <a:endParaRPr lang="fr-FR"/>
          </a:p>
        </p:txBody>
      </p:sp>
    </p:spTree>
    <p:extLst>
      <p:ext uri="{BB962C8B-B14F-4D97-AF65-F5344CB8AC3E}">
        <p14:creationId xmlns:p14="http://schemas.microsoft.com/office/powerpoint/2010/main" val="3120262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Data Preparation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212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10</a:t>
            </a:fld>
            <a:endParaRPr lang="fr-FR"/>
          </a:p>
        </p:txBody>
      </p:sp>
      <p:grpSp>
        <p:nvGrpSpPr>
          <p:cNvPr id="23" name="Group 22">
            <a:extLst>
              <a:ext uri="{FF2B5EF4-FFF2-40B4-BE49-F238E27FC236}">
                <a16:creationId xmlns:a16="http://schemas.microsoft.com/office/drawing/2014/main" id="{5E40E117-3116-49B2-B8FB-D260642FAE77}"/>
              </a:ext>
            </a:extLst>
          </p:cNvPr>
          <p:cNvGrpSpPr/>
          <p:nvPr/>
        </p:nvGrpSpPr>
        <p:grpSpPr>
          <a:xfrm>
            <a:off x="1104968" y="2521525"/>
            <a:ext cx="2752724" cy="3003987"/>
            <a:chOff x="838200" y="2611861"/>
            <a:chExt cx="2752724" cy="3003987"/>
          </a:xfrm>
        </p:grpSpPr>
        <p:sp>
          <p:nvSpPr>
            <p:cNvPr id="10" name="Rectangle: Rounded Corners 9">
              <a:extLst>
                <a:ext uri="{FF2B5EF4-FFF2-40B4-BE49-F238E27FC236}">
                  <a16:creationId xmlns:a16="http://schemas.microsoft.com/office/drawing/2014/main" id="{CD4D6E15-C1DD-439A-841B-1BCE073EEF3B}"/>
                </a:ext>
              </a:extLst>
            </p:cNvPr>
            <p:cNvSpPr/>
            <p:nvPr/>
          </p:nvSpPr>
          <p:spPr>
            <a:xfrm>
              <a:off x="838200" y="2611861"/>
              <a:ext cx="2752724"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latin typeface="CMU Serif" panose="02000603000000000000" pitchFamily="2" charset="0"/>
                  <a:ea typeface="CMU Serif" panose="02000603000000000000" pitchFamily="2" charset="0"/>
                  <a:cs typeface="CMU Serif" panose="02000603000000000000" pitchFamily="2" charset="0"/>
                </a:rPr>
                <a:t>Automatic Retrieval from GUTENBERG PROJECT</a:t>
              </a:r>
              <a:endParaRPr lang="fr-FR" sz="1400" b="1" dirty="0">
                <a:latin typeface="CMU Serif" panose="02000603000000000000" pitchFamily="2" charset="0"/>
                <a:ea typeface="CMU Serif" panose="02000603000000000000" pitchFamily="2" charset="0"/>
                <a:cs typeface="CMU Serif" panose="02000603000000000000" pitchFamily="2" charset="0"/>
              </a:endParaRPr>
            </a:p>
          </p:txBody>
        </p:sp>
        <p:sp>
          <p:nvSpPr>
            <p:cNvPr id="12" name="Rectangle: Rounded Corners 11">
              <a:extLst>
                <a:ext uri="{FF2B5EF4-FFF2-40B4-BE49-F238E27FC236}">
                  <a16:creationId xmlns:a16="http://schemas.microsoft.com/office/drawing/2014/main" id="{B410D120-4E9F-48AC-8172-ED80CDACB5F7}"/>
                </a:ext>
              </a:extLst>
            </p:cNvPr>
            <p:cNvSpPr/>
            <p:nvPr/>
          </p:nvSpPr>
          <p:spPr>
            <a:xfrm>
              <a:off x="1009649" y="3328331"/>
              <a:ext cx="2409824" cy="135941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313 BOOKS</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13" name="Rectangle: Rounded Corners 12">
              <a:extLst>
                <a:ext uri="{FF2B5EF4-FFF2-40B4-BE49-F238E27FC236}">
                  <a16:creationId xmlns:a16="http://schemas.microsoft.com/office/drawing/2014/main" id="{0AFB3C1F-0A90-4615-8ED9-2C6C322B5326}"/>
                </a:ext>
              </a:extLst>
            </p:cNvPr>
            <p:cNvSpPr/>
            <p:nvPr/>
          </p:nvSpPr>
          <p:spPr>
            <a:xfrm>
              <a:off x="1009649" y="4866050"/>
              <a:ext cx="2409824" cy="57149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METADATA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grpSp>
          <p:nvGrpSpPr>
            <p:cNvPr id="11" name="Group 10">
              <a:extLst>
                <a:ext uri="{FF2B5EF4-FFF2-40B4-BE49-F238E27FC236}">
                  <a16:creationId xmlns:a16="http://schemas.microsoft.com/office/drawing/2014/main" id="{09A9908A-C215-42AE-A622-9F37FC6DD9E2}"/>
                </a:ext>
              </a:extLst>
            </p:cNvPr>
            <p:cNvGrpSpPr/>
            <p:nvPr/>
          </p:nvGrpSpPr>
          <p:grpSpPr>
            <a:xfrm>
              <a:off x="1339214" y="3492039"/>
              <a:ext cx="1760220" cy="769428"/>
              <a:chOff x="920115" y="3280286"/>
              <a:chExt cx="1760220" cy="769428"/>
            </a:xfrm>
          </p:grpSpPr>
          <p:sp>
            <p:nvSpPr>
              <p:cNvPr id="14" name="Rectangle: Rounded Corners 13">
                <a:extLst>
                  <a:ext uri="{FF2B5EF4-FFF2-40B4-BE49-F238E27FC236}">
                    <a16:creationId xmlns:a16="http://schemas.microsoft.com/office/drawing/2014/main" id="{D7DD7248-7F4F-4570-82B3-5CEEE3204075}"/>
                  </a:ext>
                </a:extLst>
              </p:cNvPr>
              <p:cNvSpPr/>
              <p:nvPr/>
            </p:nvSpPr>
            <p:spPr>
              <a:xfrm>
                <a:off x="103060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5" name="Rectangle: Rounded Corners 14">
                <a:extLst>
                  <a:ext uri="{FF2B5EF4-FFF2-40B4-BE49-F238E27FC236}">
                    <a16:creationId xmlns:a16="http://schemas.microsoft.com/office/drawing/2014/main" id="{69C54F8B-D7A3-4102-8BFC-815AB9661F6B}"/>
                  </a:ext>
                </a:extLst>
              </p:cNvPr>
              <p:cNvSpPr/>
              <p:nvPr/>
            </p:nvSpPr>
            <p:spPr>
              <a:xfrm>
                <a:off x="161734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6" name="Rectangle: Rounded Corners 15">
                <a:extLst>
                  <a:ext uri="{FF2B5EF4-FFF2-40B4-BE49-F238E27FC236}">
                    <a16:creationId xmlns:a16="http://schemas.microsoft.com/office/drawing/2014/main" id="{B76B6677-5389-463F-84F2-254CA67E1D00}"/>
                  </a:ext>
                </a:extLst>
              </p:cNvPr>
              <p:cNvSpPr/>
              <p:nvPr/>
            </p:nvSpPr>
            <p:spPr>
              <a:xfrm>
                <a:off x="220408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7" name="Rectangle: Rounded Corners 16">
                <a:extLst>
                  <a:ext uri="{FF2B5EF4-FFF2-40B4-BE49-F238E27FC236}">
                    <a16:creationId xmlns:a16="http://schemas.microsoft.com/office/drawing/2014/main" id="{C7E5D81C-6A4F-4C2B-B735-A08DCC8BE151}"/>
                  </a:ext>
                </a:extLst>
              </p:cNvPr>
              <p:cNvSpPr/>
              <p:nvPr/>
            </p:nvSpPr>
            <p:spPr>
              <a:xfrm>
                <a:off x="98107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8" name="Rectangle: Rounded Corners 17">
                <a:extLst>
                  <a:ext uri="{FF2B5EF4-FFF2-40B4-BE49-F238E27FC236}">
                    <a16:creationId xmlns:a16="http://schemas.microsoft.com/office/drawing/2014/main" id="{EF5CC48B-00FA-428A-98A9-CFEB03CDE2E5}"/>
                  </a:ext>
                </a:extLst>
              </p:cNvPr>
              <p:cNvSpPr/>
              <p:nvPr/>
            </p:nvSpPr>
            <p:spPr>
              <a:xfrm>
                <a:off x="156781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9" name="Rectangle: Rounded Corners 18">
                <a:extLst>
                  <a:ext uri="{FF2B5EF4-FFF2-40B4-BE49-F238E27FC236}">
                    <a16:creationId xmlns:a16="http://schemas.microsoft.com/office/drawing/2014/main" id="{6D4DB48E-B297-4E26-A9F3-7D5163AB458F}"/>
                  </a:ext>
                </a:extLst>
              </p:cNvPr>
              <p:cNvSpPr/>
              <p:nvPr/>
            </p:nvSpPr>
            <p:spPr>
              <a:xfrm>
                <a:off x="215455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0" name="Rectangle: Rounded Corners 19">
                <a:extLst>
                  <a:ext uri="{FF2B5EF4-FFF2-40B4-BE49-F238E27FC236}">
                    <a16:creationId xmlns:a16="http://schemas.microsoft.com/office/drawing/2014/main" id="{70CE36E0-990F-4D45-BCC5-2ABBDFA60AC5}"/>
                  </a:ext>
                </a:extLst>
              </p:cNvPr>
              <p:cNvSpPr/>
              <p:nvPr/>
            </p:nvSpPr>
            <p:spPr>
              <a:xfrm>
                <a:off x="92011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1" name="Rectangle: Rounded Corners 20">
                <a:extLst>
                  <a:ext uri="{FF2B5EF4-FFF2-40B4-BE49-F238E27FC236}">
                    <a16:creationId xmlns:a16="http://schemas.microsoft.com/office/drawing/2014/main" id="{D36FFA0F-7B87-48DB-94B9-E9EED017B46F}"/>
                  </a:ext>
                </a:extLst>
              </p:cNvPr>
              <p:cNvSpPr/>
              <p:nvPr/>
            </p:nvSpPr>
            <p:spPr>
              <a:xfrm>
                <a:off x="150685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Rectangle: Rounded Corners 21">
                <a:extLst>
                  <a:ext uri="{FF2B5EF4-FFF2-40B4-BE49-F238E27FC236}">
                    <a16:creationId xmlns:a16="http://schemas.microsoft.com/office/drawing/2014/main" id="{0CD29D49-855F-4337-946A-CAF9106F2028}"/>
                  </a:ext>
                </a:extLst>
              </p:cNvPr>
              <p:cNvSpPr/>
              <p:nvPr/>
            </p:nvSpPr>
            <p:spPr>
              <a:xfrm>
                <a:off x="209359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grpSp>
      </p:grpSp>
      <p:sp>
        <p:nvSpPr>
          <p:cNvPr id="24" name="Rectangle 23">
            <a:extLst>
              <a:ext uri="{FF2B5EF4-FFF2-40B4-BE49-F238E27FC236}">
                <a16:creationId xmlns:a16="http://schemas.microsoft.com/office/drawing/2014/main" id="{71A16191-B831-47E6-B128-6C7E8C75F722}"/>
              </a:ext>
            </a:extLst>
          </p:cNvPr>
          <p:cNvSpPr/>
          <p:nvPr/>
        </p:nvSpPr>
        <p:spPr>
          <a:xfrm>
            <a:off x="4486407" y="1827607"/>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Paragraph Splitting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Split each novel into paragraphs</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preserving sentence syntax</a:t>
            </a:r>
          </a:p>
          <a:p>
            <a:r>
              <a:rPr lang="en-US" sz="1400" dirty="0">
                <a:latin typeface="CMU Serif" panose="02000603000000000000" pitchFamily="2" charset="0"/>
                <a:ea typeface="CMU Serif" panose="02000603000000000000" pitchFamily="2" charset="0"/>
                <a:cs typeface="CMU Serif" panose="02000603000000000000" pitchFamily="2" charset="0"/>
              </a:rPr>
              <a:t>· three different sizes</a:t>
            </a: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5" name="Rectangle 24">
            <a:extLst>
              <a:ext uri="{FF2B5EF4-FFF2-40B4-BE49-F238E27FC236}">
                <a16:creationId xmlns:a16="http://schemas.microsoft.com/office/drawing/2014/main" id="{17B7927B-BE39-4974-B6CB-A63D727FC3EC}"/>
              </a:ext>
            </a:extLst>
          </p:cNvPr>
          <p:cNvSpPr/>
          <p:nvPr/>
        </p:nvSpPr>
        <p:spPr>
          <a:xfrm>
            <a:off x="4486407" y="4955719"/>
            <a:ext cx="3219186" cy="1462217"/>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Summarization</a:t>
            </a:r>
          </a:p>
          <a:p>
            <a:pPr algn="ctr"/>
            <a:endParaRPr lang="en-US" sz="800" b="1"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Produce four summaries for each paragraph, using: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T5		· BART</a:t>
            </a:r>
          </a:p>
          <a:p>
            <a:r>
              <a:rPr lang="en-US" sz="1400" dirty="0">
                <a:latin typeface="CMU Serif" panose="02000603000000000000" pitchFamily="2" charset="0"/>
                <a:ea typeface="CMU Serif" panose="02000603000000000000" pitchFamily="2" charset="0"/>
                <a:cs typeface="CMU Serif" panose="02000603000000000000" pitchFamily="2" charset="0"/>
              </a:rPr>
              <a:t>· </a:t>
            </a:r>
            <a:r>
              <a:rPr lang="en-US" sz="1400" dirty="0" err="1">
                <a:latin typeface="CMU Serif" panose="02000603000000000000" pitchFamily="2" charset="0"/>
                <a:ea typeface="CMU Serif" panose="02000603000000000000" pitchFamily="2" charset="0"/>
                <a:cs typeface="CMU Serif" panose="02000603000000000000" pitchFamily="2" charset="0"/>
              </a:rPr>
              <a:t>BertSum</a:t>
            </a:r>
            <a:r>
              <a:rPr lang="en-US" sz="1400" dirty="0">
                <a:latin typeface="CMU Serif" panose="02000603000000000000" pitchFamily="2" charset="0"/>
                <a:ea typeface="CMU Serif" panose="02000603000000000000" pitchFamily="2" charset="0"/>
                <a:cs typeface="CMU Serif" panose="02000603000000000000" pitchFamily="2" charset="0"/>
              </a:rPr>
              <a:t>		· Keywords</a:t>
            </a:r>
            <a:endParaRPr lang="fr-FR" sz="1400" dirty="0">
              <a:latin typeface="CMU Serif" panose="02000603000000000000" pitchFamily="2" charset="0"/>
              <a:ea typeface="CMU Serif" panose="02000603000000000000" pitchFamily="2" charset="0"/>
              <a:cs typeface="CMU Serif" panose="02000603000000000000" pitchFamily="2" charset="0"/>
            </a:endParaRPr>
          </a:p>
        </p:txBody>
      </p:sp>
      <p:sp>
        <p:nvSpPr>
          <p:cNvPr id="27" name="Rectangle 26">
            <a:extLst>
              <a:ext uri="{FF2B5EF4-FFF2-40B4-BE49-F238E27FC236}">
                <a16:creationId xmlns:a16="http://schemas.microsoft.com/office/drawing/2014/main" id="{352329F7-D018-4EF9-9BC4-B92C83DE11D9}"/>
              </a:ext>
            </a:extLst>
          </p:cNvPr>
          <p:cNvSpPr/>
          <p:nvPr/>
        </p:nvSpPr>
        <p:spPr>
          <a:xfrm>
            <a:off x="4486407" y="3391663"/>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Entity Recognition</a:t>
            </a:r>
          </a:p>
          <a:p>
            <a:pPr algn="ctr"/>
            <a:endParaRPr lang="en-US" sz="800" b="1" dirty="0">
              <a:latin typeface="CMU Serif" panose="02000603000000000000" pitchFamily="2" charset="0"/>
              <a:ea typeface="CMU Serif" panose="02000603000000000000" pitchFamily="2" charset="0"/>
              <a:cs typeface="CMU Serif" panose="02000603000000000000" pitchFamily="2" charset="0"/>
            </a:endParaRPr>
          </a:p>
          <a:p>
            <a:pPr algn="ctr"/>
            <a:r>
              <a:rPr lang="fr-FR" sz="1400" dirty="0" err="1">
                <a:latin typeface="CMU Serif" panose="02000603000000000000" pitchFamily="2" charset="0"/>
                <a:ea typeface="CMU Serif" panose="02000603000000000000" pitchFamily="2" charset="0"/>
                <a:cs typeface="CMU Serif" panose="02000603000000000000" pitchFamily="2" charset="0"/>
              </a:rPr>
              <a:t>Identify</a:t>
            </a:r>
            <a:r>
              <a:rPr lang="fr-FR" sz="1400" dirty="0">
                <a:latin typeface="CMU Serif" panose="02000603000000000000" pitchFamily="2" charset="0"/>
                <a:ea typeface="CMU Serif" panose="02000603000000000000" pitchFamily="2" charset="0"/>
                <a:cs typeface="CMU Serif" panose="02000603000000000000" pitchFamily="2" charset="0"/>
              </a:rPr>
              <a:t> all </a:t>
            </a:r>
            <a:r>
              <a:rPr lang="fr-FR" sz="1400" dirty="0" err="1">
                <a:latin typeface="CMU Serif" panose="02000603000000000000" pitchFamily="2" charset="0"/>
                <a:ea typeface="CMU Serif" panose="02000603000000000000" pitchFamily="2" charset="0"/>
                <a:cs typeface="CMU Serif" panose="02000603000000000000" pitchFamily="2" charset="0"/>
              </a:rPr>
              <a:t>entities</a:t>
            </a:r>
            <a:r>
              <a:rPr lang="fr-FR" sz="1400" dirty="0">
                <a:latin typeface="CMU Serif" panose="02000603000000000000" pitchFamily="2" charset="0"/>
                <a:ea typeface="CMU Serif" panose="02000603000000000000" pitchFamily="2" charset="0"/>
                <a:cs typeface="CMU Serif" panose="02000603000000000000" pitchFamily="2" charset="0"/>
              </a:rPr>
              <a:t> in </a:t>
            </a:r>
            <a:r>
              <a:rPr lang="fr-FR" sz="1400" dirty="0" err="1">
                <a:latin typeface="CMU Serif" panose="02000603000000000000" pitchFamily="2" charset="0"/>
                <a:ea typeface="CMU Serif" panose="02000603000000000000" pitchFamily="2" charset="0"/>
                <a:cs typeface="CMU Serif" panose="02000603000000000000" pitchFamily="2" charset="0"/>
              </a:rPr>
              <a:t>each</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paragraph</a:t>
            </a:r>
            <a:endParaRPr lang="fr-FR" sz="1400" dirty="0">
              <a:latin typeface="CMU Serif" panose="02000603000000000000" pitchFamily="2" charset="0"/>
              <a:ea typeface="CMU Serif" panose="02000603000000000000" pitchFamily="2" charset="0"/>
              <a:cs typeface="CMU Serif" panose="02000603000000000000" pitchFamily="2" charset="0"/>
            </a:endParaRPr>
          </a:p>
          <a:p>
            <a:endParaRPr lang="fr-FR" sz="800" dirty="0">
              <a:latin typeface="CMU Serif" panose="02000603000000000000" pitchFamily="2" charset="0"/>
              <a:ea typeface="CMU Serif" panose="02000603000000000000" pitchFamily="2" charset="0"/>
              <a:cs typeface="CMU Serif" panose="02000603000000000000" pitchFamily="2" charset="0"/>
            </a:endParaRP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using</a:t>
            </a:r>
            <a:r>
              <a:rPr lang="fr-FR" sz="1400" dirty="0">
                <a:latin typeface="CMU Serif" panose="02000603000000000000" pitchFamily="2" charset="0"/>
                <a:ea typeface="CMU Serif" panose="02000603000000000000" pitchFamily="2" charset="0"/>
                <a:cs typeface="CMU Serif" panose="02000603000000000000" pitchFamily="2" charset="0"/>
              </a:rPr>
              <a:t> BERT-NER</a:t>
            </a: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sorted</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into</a:t>
            </a:r>
            <a:r>
              <a:rPr lang="fr-FR" sz="1400" dirty="0">
                <a:latin typeface="CMU Serif" panose="02000603000000000000" pitchFamily="2" charset="0"/>
                <a:ea typeface="CMU Serif" panose="02000603000000000000" pitchFamily="2" charset="0"/>
                <a:cs typeface="CMU Serif" panose="02000603000000000000" pitchFamily="2" charset="0"/>
              </a:rPr>
              <a:t> four </a:t>
            </a:r>
            <a:r>
              <a:rPr lang="fr-FR" sz="1400" dirty="0" err="1">
                <a:latin typeface="CMU Serif" panose="02000603000000000000" pitchFamily="2" charset="0"/>
                <a:ea typeface="CMU Serif" panose="02000603000000000000" pitchFamily="2" charset="0"/>
                <a:cs typeface="CMU Serif" panose="02000603000000000000" pitchFamily="2" charset="0"/>
              </a:rPr>
              <a:t>categories</a:t>
            </a:r>
            <a:endParaRPr lang="fr-FR" sz="1400" dirty="0">
              <a:latin typeface="CMU Serif" panose="02000603000000000000" pitchFamily="2" charset="0"/>
              <a:ea typeface="CMU Serif" panose="02000603000000000000" pitchFamily="2" charset="0"/>
              <a:cs typeface="CMU Serif" panose="02000603000000000000" pitchFamily="2" charset="0"/>
            </a:endParaRPr>
          </a:p>
        </p:txBody>
      </p:sp>
      <p:grpSp>
        <p:nvGrpSpPr>
          <p:cNvPr id="30" name="Group 29">
            <a:extLst>
              <a:ext uri="{FF2B5EF4-FFF2-40B4-BE49-F238E27FC236}">
                <a16:creationId xmlns:a16="http://schemas.microsoft.com/office/drawing/2014/main" id="{10623E32-8BC4-4F39-9FDB-D81A28FF8094}"/>
              </a:ext>
            </a:extLst>
          </p:cNvPr>
          <p:cNvGrpSpPr/>
          <p:nvPr/>
        </p:nvGrpSpPr>
        <p:grpSpPr>
          <a:xfrm>
            <a:off x="8334308" y="2459463"/>
            <a:ext cx="2661971" cy="3003987"/>
            <a:chOff x="8963024" y="2445828"/>
            <a:chExt cx="2661971" cy="3003987"/>
          </a:xfrm>
        </p:grpSpPr>
        <p:sp>
          <p:nvSpPr>
            <p:cNvPr id="26" name="Rectangle: Rounded Corners 25">
              <a:extLst>
                <a:ext uri="{FF2B5EF4-FFF2-40B4-BE49-F238E27FC236}">
                  <a16:creationId xmlns:a16="http://schemas.microsoft.com/office/drawing/2014/main" id="{6A9C63D5-0953-4554-B2A6-0127AA6AAFF2}"/>
                </a:ext>
              </a:extLst>
            </p:cNvPr>
            <p:cNvSpPr/>
            <p:nvPr/>
          </p:nvSpPr>
          <p:spPr>
            <a:xfrm>
              <a:off x="8963024" y="2445828"/>
              <a:ext cx="2661971"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PROCESSED 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28" name="Rectangle: Rounded Corners 27">
              <a:extLst>
                <a:ext uri="{FF2B5EF4-FFF2-40B4-BE49-F238E27FC236}">
                  <a16:creationId xmlns:a16="http://schemas.microsoft.com/office/drawing/2014/main" id="{B2E30790-1272-4599-A14B-9CAD1747258F}"/>
                </a:ext>
              </a:extLst>
            </p:cNvPr>
            <p:cNvSpPr/>
            <p:nvPr/>
          </p:nvSpPr>
          <p:spPr>
            <a:xfrm>
              <a:off x="9134472" y="2838450"/>
              <a:ext cx="2314578" cy="2433066"/>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134’000 Examples</a:t>
              </a:r>
            </a:p>
            <a:p>
              <a:pPr algn="ctr"/>
              <a:endParaRPr lang="en-US" sz="1600" b="1" dirty="0">
                <a:latin typeface="CMU Serif" panose="02000603000000000000" pitchFamily="2" charset="0"/>
                <a:ea typeface="CMU Serif" panose="02000603000000000000" pitchFamily="2" charset="0"/>
                <a:cs typeface="CMU Serif" panose="02000603000000000000" pitchFamily="2" charset="0"/>
              </a:endParaRPr>
            </a:p>
            <a:p>
              <a:r>
                <a:rPr lang="en-US" sz="1400" b="1" dirty="0">
                  <a:latin typeface="CMU Serif" panose="02000603000000000000" pitchFamily="2" charset="0"/>
                  <a:ea typeface="CMU Serif" panose="02000603000000000000" pitchFamily="2" charset="0"/>
                  <a:cs typeface="CMU Serif" panose="02000603000000000000" pitchFamily="2" charset="0"/>
                </a:rPr>
                <a:t>P1</a:t>
              </a:r>
              <a:r>
                <a:rPr lang="en-US" sz="1400" dirty="0">
                  <a:latin typeface="CMU Serif" panose="02000603000000000000" pitchFamily="2" charset="0"/>
                  <a:ea typeface="CMU Serif" panose="02000603000000000000" pitchFamily="2" charset="0"/>
                  <a:cs typeface="CMU Serif" panose="02000603000000000000" pitchFamily="2" charset="0"/>
                </a:rPr>
                <a:t>: previous paragraph</a:t>
              </a:r>
            </a:p>
            <a:p>
              <a:r>
                <a:rPr lang="en-US" sz="1400" b="1" dirty="0">
                  <a:solidFill>
                    <a:srgbClr val="FFD966"/>
                  </a:solidFill>
                  <a:latin typeface="CMU Serif" panose="02000603000000000000" pitchFamily="2" charset="0"/>
                  <a:ea typeface="CMU Serif" panose="02000603000000000000" pitchFamily="2" charset="0"/>
                  <a:cs typeface="CMU Serif" panose="02000603000000000000" pitchFamily="2" charset="0"/>
                </a:rPr>
                <a:t>P2</a:t>
              </a:r>
              <a:r>
                <a:rPr lang="en-US" sz="1400" dirty="0">
                  <a:solidFill>
                    <a:srgbClr val="FFD966"/>
                  </a:solidFill>
                  <a:latin typeface="CMU Serif" panose="02000603000000000000" pitchFamily="2" charset="0"/>
                  <a:ea typeface="CMU Serif" panose="02000603000000000000" pitchFamily="2" charset="0"/>
                  <a:cs typeface="CMU Serif" panose="02000603000000000000" pitchFamily="2" charset="0"/>
                </a:rPr>
                <a:t>: paragraph of interest</a:t>
              </a:r>
            </a:p>
            <a:p>
              <a:r>
                <a:rPr lang="en-US" sz="1400" b="1" dirty="0">
                  <a:latin typeface="CMU Serif" panose="02000603000000000000" pitchFamily="2" charset="0"/>
                  <a:ea typeface="CMU Serif" panose="02000603000000000000" pitchFamily="2" charset="0"/>
                  <a:cs typeface="CMU Serif" panose="02000603000000000000" pitchFamily="2" charset="0"/>
                </a:rPr>
                <a:t>P3</a:t>
              </a:r>
              <a:r>
                <a:rPr lang="en-US" sz="1400" dirty="0">
                  <a:latin typeface="CMU Serif" panose="02000603000000000000" pitchFamily="2" charset="0"/>
                  <a:ea typeface="CMU Serif" panose="02000603000000000000" pitchFamily="2" charset="0"/>
                  <a:cs typeface="CMU Serif" panose="02000603000000000000" pitchFamily="2" charset="0"/>
                </a:rPr>
                <a:t>: following paragraph</a:t>
              </a:r>
            </a:p>
            <a:p>
              <a:endParaRPr lang="en-US" sz="1400" dirty="0">
                <a:latin typeface="CMU Serif" panose="02000603000000000000" pitchFamily="2" charset="0"/>
                <a:ea typeface="CMU Serif" panose="02000603000000000000" pitchFamily="2" charset="0"/>
                <a:cs typeface="CMU Serif" panose="02000603000000000000" pitchFamily="2" charset="0"/>
              </a:endParaRPr>
            </a:p>
            <a:p>
              <a:r>
                <a:rPr lang="en-US" sz="1400" b="1" dirty="0">
                  <a:latin typeface="CMU Serif" panose="02000603000000000000" pitchFamily="2" charset="0"/>
                  <a:ea typeface="CMU Serif" panose="02000603000000000000" pitchFamily="2" charset="0"/>
                  <a:cs typeface="CMU Serif" panose="02000603000000000000" pitchFamily="2" charset="0"/>
                </a:rPr>
                <a:t>Ent</a:t>
              </a:r>
              <a:r>
                <a:rPr lang="en-US" sz="1400" dirty="0">
                  <a:latin typeface="CMU Serif" panose="02000603000000000000" pitchFamily="2" charset="0"/>
                  <a:ea typeface="CMU Serif" panose="02000603000000000000" pitchFamily="2" charset="0"/>
                  <a:cs typeface="CMU Serif" panose="02000603000000000000" pitchFamily="2" charset="0"/>
                </a:rPr>
                <a:t>: list of entities in </a:t>
              </a:r>
              <a:r>
                <a:rPr lang="en-US" sz="1400" b="1" dirty="0">
                  <a:solidFill>
                    <a:srgbClr val="FFD966"/>
                  </a:solidFill>
                  <a:latin typeface="CMU Serif" panose="02000603000000000000" pitchFamily="2" charset="0"/>
                  <a:ea typeface="CMU Serif" panose="02000603000000000000" pitchFamily="2" charset="0"/>
                  <a:cs typeface="CMU Serif" panose="02000603000000000000" pitchFamily="2" charset="0"/>
                </a:rPr>
                <a:t>P2</a:t>
              </a:r>
            </a:p>
            <a:p>
              <a:r>
                <a:rPr lang="en-US" sz="1400" b="1" dirty="0">
                  <a:latin typeface="CMU Serif" panose="02000603000000000000" pitchFamily="2" charset="0"/>
                  <a:ea typeface="CMU Serif" panose="02000603000000000000" pitchFamily="2" charset="0"/>
                  <a:cs typeface="CMU Serif" panose="02000603000000000000" pitchFamily="2" charset="0"/>
                </a:rPr>
                <a:t>Sum</a:t>
              </a:r>
              <a:r>
                <a:rPr lang="en-US" sz="1400" dirty="0">
                  <a:latin typeface="CMU Serif" panose="02000603000000000000" pitchFamily="2" charset="0"/>
                  <a:ea typeface="CMU Serif" panose="02000603000000000000" pitchFamily="2" charset="0"/>
                  <a:cs typeface="CMU Serif" panose="02000603000000000000" pitchFamily="2" charset="0"/>
                </a:rPr>
                <a:t>: 4 summaries of </a:t>
              </a:r>
              <a:r>
                <a:rPr lang="en-US" sz="1400" b="1" dirty="0">
                  <a:solidFill>
                    <a:srgbClr val="FFD966"/>
                  </a:solidFill>
                  <a:latin typeface="CMU Serif" panose="02000603000000000000" pitchFamily="2" charset="0"/>
                  <a:ea typeface="CMU Serif" panose="02000603000000000000" pitchFamily="2" charset="0"/>
                  <a:cs typeface="CMU Serif" panose="02000603000000000000" pitchFamily="2" charset="0"/>
                </a:rPr>
                <a:t>P2</a:t>
              </a:r>
            </a:p>
            <a:p>
              <a:r>
                <a:rPr lang="en-US" sz="1400" b="1" dirty="0">
                  <a:latin typeface="CMU Serif" panose="02000603000000000000" pitchFamily="2" charset="0"/>
                  <a:ea typeface="CMU Serif" panose="02000603000000000000" pitchFamily="2" charset="0"/>
                  <a:cs typeface="CMU Serif" panose="02000603000000000000" pitchFamily="2" charset="0"/>
                </a:rPr>
                <a:t>Genre</a:t>
              </a:r>
              <a:r>
                <a:rPr lang="en-US" sz="1400" dirty="0">
                  <a:latin typeface="CMU Serif" panose="02000603000000000000" pitchFamily="2" charset="0"/>
                  <a:ea typeface="CMU Serif" panose="02000603000000000000" pitchFamily="2" charset="0"/>
                  <a:cs typeface="CMU Serif" panose="02000603000000000000" pitchFamily="2" charset="0"/>
                </a:rPr>
                <a:t>: novel theme</a:t>
              </a:r>
            </a:p>
            <a:p>
              <a:r>
                <a:rPr lang="en-US" sz="1400" b="1" dirty="0">
                  <a:latin typeface="CMU Serif" panose="02000603000000000000" pitchFamily="2" charset="0"/>
                  <a:ea typeface="CMU Serif" panose="02000603000000000000" pitchFamily="2" charset="0"/>
                  <a:cs typeface="CMU Serif" panose="02000603000000000000" pitchFamily="2" charset="0"/>
                </a:rPr>
                <a:t>Size</a:t>
              </a:r>
              <a:r>
                <a:rPr lang="en-US" sz="1400" dirty="0">
                  <a:latin typeface="CMU Serif" panose="02000603000000000000" pitchFamily="2" charset="0"/>
                  <a:ea typeface="CMU Serif" panose="02000603000000000000" pitchFamily="2" charset="0"/>
                  <a:cs typeface="CMU Serif" panose="02000603000000000000" pitchFamily="2" charset="0"/>
                </a:rPr>
                <a:t>: length of </a:t>
              </a:r>
              <a:r>
                <a:rPr lang="en-US" sz="1400" b="1" dirty="0">
                  <a:solidFill>
                    <a:srgbClr val="FFD966"/>
                  </a:solidFill>
                  <a:latin typeface="CMU Serif" panose="02000603000000000000" pitchFamily="2" charset="0"/>
                  <a:ea typeface="CMU Serif" panose="02000603000000000000" pitchFamily="2" charset="0"/>
                  <a:cs typeface="CMU Serif" panose="02000603000000000000" pitchFamily="2" charset="0"/>
                </a:rPr>
                <a:t>P2</a:t>
              </a:r>
              <a:endParaRPr lang="fr-FR" sz="1400" b="1" dirty="0">
                <a:solidFill>
                  <a:srgbClr val="FFD966"/>
                </a:solidFill>
                <a:latin typeface="CMU Serif" panose="02000603000000000000" pitchFamily="2" charset="0"/>
                <a:ea typeface="CMU Serif" panose="02000603000000000000" pitchFamily="2" charset="0"/>
                <a:cs typeface="CMU Serif" panose="02000603000000000000" pitchFamily="2" charset="0"/>
              </a:endParaRPr>
            </a:p>
          </p:txBody>
        </p:sp>
      </p:grpSp>
      <p:cxnSp>
        <p:nvCxnSpPr>
          <p:cNvPr id="32" name="Connector: Elbow 31">
            <a:extLst>
              <a:ext uri="{FF2B5EF4-FFF2-40B4-BE49-F238E27FC236}">
                <a16:creationId xmlns:a16="http://schemas.microsoft.com/office/drawing/2014/main" id="{4BCE53C6-6A27-4D73-B99E-0D932AF9EE30}"/>
              </a:ext>
            </a:extLst>
          </p:cNvPr>
          <p:cNvCxnSpPr>
            <a:stCxn id="10" idx="2"/>
            <a:endCxn id="24" idx="0"/>
          </p:cNvCxnSpPr>
          <p:nvPr/>
        </p:nvCxnSpPr>
        <p:spPr>
          <a:xfrm rot="5400000" flipH="1" flipV="1">
            <a:off x="2439712" y="1869225"/>
            <a:ext cx="3697905" cy="3614670"/>
          </a:xfrm>
          <a:prstGeom prst="bentConnector5">
            <a:avLst>
              <a:gd name="adj1" fmla="val -6182"/>
              <a:gd name="adj2" fmla="val 46774"/>
              <a:gd name="adj3" fmla="val 10618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C7776513-0CB9-4A97-BE51-AA37B1B00B5A}"/>
              </a:ext>
            </a:extLst>
          </p:cNvPr>
          <p:cNvCxnSpPr>
            <a:cxnSpLocks/>
            <a:stCxn id="25" idx="2"/>
            <a:endCxn id="26" idx="0"/>
          </p:cNvCxnSpPr>
          <p:nvPr/>
        </p:nvCxnSpPr>
        <p:spPr>
          <a:xfrm rot="5400000" flipH="1" flipV="1">
            <a:off x="5901410" y="2654053"/>
            <a:ext cx="3958473" cy="3569294"/>
          </a:xfrm>
          <a:prstGeom prst="bentConnector5">
            <a:avLst>
              <a:gd name="adj1" fmla="val -5775"/>
              <a:gd name="adj2" fmla="val 53903"/>
              <a:gd name="adj3" fmla="val 105775"/>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4BA48C9-5316-4086-A514-C93FFEE9FAD7}"/>
              </a:ext>
            </a:extLst>
          </p:cNvPr>
          <p:cNvCxnSpPr>
            <a:stCxn id="24" idx="2"/>
            <a:endCxn id="27" idx="0"/>
          </p:cNvCxnSpPr>
          <p:nvPr/>
        </p:nvCxnSpPr>
        <p:spPr>
          <a:xfrm>
            <a:off x="6096000" y="3091319"/>
            <a:ext cx="0" cy="3003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E400DF7-C983-49B0-A60F-B6917D601E79}"/>
              </a:ext>
            </a:extLst>
          </p:cNvPr>
          <p:cNvCxnSpPr>
            <a:cxnSpLocks/>
            <a:stCxn id="27" idx="2"/>
            <a:endCxn id="25" idx="0"/>
          </p:cNvCxnSpPr>
          <p:nvPr/>
        </p:nvCxnSpPr>
        <p:spPr>
          <a:xfrm>
            <a:off x="6096000" y="4655375"/>
            <a:ext cx="0" cy="3003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2671449"/>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Model</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24323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11</a:t>
            </a:fld>
            <a:endParaRPr lang="fr-FR"/>
          </a:p>
        </p:txBody>
      </p:sp>
      <p:sp>
        <p:nvSpPr>
          <p:cNvPr id="9" name="Content Placeholder 2">
            <a:extLst>
              <a:ext uri="{FF2B5EF4-FFF2-40B4-BE49-F238E27FC236}">
                <a16:creationId xmlns:a16="http://schemas.microsoft.com/office/drawing/2014/main" id="{471EC57E-D1E6-4EFF-8265-6411202B1306}"/>
              </a:ext>
            </a:extLst>
          </p:cNvPr>
          <p:cNvSpPr txBox="1">
            <a:spLocks/>
          </p:cNvSpPr>
          <p:nvPr/>
        </p:nvSpPr>
        <p:spPr>
          <a:xfrm>
            <a:off x="247174" y="3325603"/>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Tokens</a:t>
            </a:r>
          </a:p>
        </p:txBody>
      </p:sp>
      <p:sp>
        <p:nvSpPr>
          <p:cNvPr id="10" name="Content Placeholder 2">
            <a:extLst>
              <a:ext uri="{FF2B5EF4-FFF2-40B4-BE49-F238E27FC236}">
                <a16:creationId xmlns:a16="http://schemas.microsoft.com/office/drawing/2014/main" id="{E376E572-6008-484A-A79B-6A456F8C0941}"/>
              </a:ext>
            </a:extLst>
          </p:cNvPr>
          <p:cNvSpPr txBox="1">
            <a:spLocks/>
          </p:cNvSpPr>
          <p:nvPr/>
        </p:nvSpPr>
        <p:spPr>
          <a:xfrm>
            <a:off x="247174" y="3767323"/>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Segment</a:t>
            </a:r>
          </a:p>
        </p:txBody>
      </p:sp>
      <p:sp>
        <p:nvSpPr>
          <p:cNvPr id="11" name="Rectangle 10">
            <a:extLst>
              <a:ext uri="{FF2B5EF4-FFF2-40B4-BE49-F238E27FC236}">
                <a16:creationId xmlns:a16="http://schemas.microsoft.com/office/drawing/2014/main" id="{0563FB0D-92E4-41DB-B995-A9674AC024B7}"/>
              </a:ext>
            </a:extLst>
          </p:cNvPr>
          <p:cNvSpPr/>
          <p:nvPr/>
        </p:nvSpPr>
        <p:spPr>
          <a:xfrm>
            <a:off x="1423988" y="3843779"/>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 name="Rectangle 11">
            <a:extLst>
              <a:ext uri="{FF2B5EF4-FFF2-40B4-BE49-F238E27FC236}">
                <a16:creationId xmlns:a16="http://schemas.microsoft.com/office/drawing/2014/main" id="{5ADF0641-209F-4C3D-B7E8-B370045B9817}"/>
              </a:ext>
            </a:extLst>
          </p:cNvPr>
          <p:cNvSpPr/>
          <p:nvPr/>
        </p:nvSpPr>
        <p:spPr>
          <a:xfrm>
            <a:off x="1935861" y="3843779"/>
            <a:ext cx="2264092"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 name="Rectangle 12">
            <a:extLst>
              <a:ext uri="{FF2B5EF4-FFF2-40B4-BE49-F238E27FC236}">
                <a16:creationId xmlns:a16="http://schemas.microsoft.com/office/drawing/2014/main" id="{4E8B3E55-B512-4FDC-A83B-6BD607838F1C}"/>
              </a:ext>
            </a:extLst>
          </p:cNvPr>
          <p:cNvSpPr/>
          <p:nvPr/>
        </p:nvSpPr>
        <p:spPr>
          <a:xfrm>
            <a:off x="4199950" y="3843779"/>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 name="Rectangle 13">
            <a:extLst>
              <a:ext uri="{FF2B5EF4-FFF2-40B4-BE49-F238E27FC236}">
                <a16:creationId xmlns:a16="http://schemas.microsoft.com/office/drawing/2014/main" id="{14BDF0E5-91FC-438C-B621-E6CB665CADD9}"/>
              </a:ext>
            </a:extLst>
          </p:cNvPr>
          <p:cNvSpPr/>
          <p:nvPr/>
        </p:nvSpPr>
        <p:spPr>
          <a:xfrm>
            <a:off x="5181026" y="3843779"/>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7" name="Rectangle 16">
            <a:extLst>
              <a:ext uri="{FF2B5EF4-FFF2-40B4-BE49-F238E27FC236}">
                <a16:creationId xmlns:a16="http://schemas.microsoft.com/office/drawing/2014/main" id="{3A519CA1-70A8-4568-AAA6-BA697182F191}"/>
              </a:ext>
            </a:extLst>
          </p:cNvPr>
          <p:cNvSpPr/>
          <p:nvPr/>
        </p:nvSpPr>
        <p:spPr>
          <a:xfrm>
            <a:off x="5876921" y="3843778"/>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8" name="Rectangle 17">
            <a:extLst>
              <a:ext uri="{FF2B5EF4-FFF2-40B4-BE49-F238E27FC236}">
                <a16:creationId xmlns:a16="http://schemas.microsoft.com/office/drawing/2014/main" id="{A1A1C02E-9A04-421A-9E12-0ACFD885726C}"/>
              </a:ext>
            </a:extLst>
          </p:cNvPr>
          <p:cNvSpPr/>
          <p:nvPr/>
        </p:nvSpPr>
        <p:spPr>
          <a:xfrm>
            <a:off x="6857995" y="3843778"/>
            <a:ext cx="2264091"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9" name="Rectangle 18">
            <a:extLst>
              <a:ext uri="{FF2B5EF4-FFF2-40B4-BE49-F238E27FC236}">
                <a16:creationId xmlns:a16="http://schemas.microsoft.com/office/drawing/2014/main" id="{298F25AD-5B7E-4A17-9209-25E489C2A58D}"/>
              </a:ext>
            </a:extLst>
          </p:cNvPr>
          <p:cNvSpPr/>
          <p:nvPr/>
        </p:nvSpPr>
        <p:spPr>
          <a:xfrm>
            <a:off x="5526783" y="3843779"/>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0" name="Rectangle 19">
            <a:extLst>
              <a:ext uri="{FF2B5EF4-FFF2-40B4-BE49-F238E27FC236}">
                <a16:creationId xmlns:a16="http://schemas.microsoft.com/office/drawing/2014/main" id="{82065B8A-BC37-4EC0-83F1-223EABF7E346}"/>
              </a:ext>
            </a:extLst>
          </p:cNvPr>
          <p:cNvSpPr/>
          <p:nvPr/>
        </p:nvSpPr>
        <p:spPr>
          <a:xfrm>
            <a:off x="9122086" y="3843777"/>
            <a:ext cx="2293626"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1" name="Rectangle 20">
            <a:extLst>
              <a:ext uri="{FF2B5EF4-FFF2-40B4-BE49-F238E27FC236}">
                <a16:creationId xmlns:a16="http://schemas.microsoft.com/office/drawing/2014/main" id="{3DF085A0-7D47-44AE-981F-13C971153849}"/>
              </a:ext>
            </a:extLst>
          </p:cNvPr>
          <p:cNvSpPr/>
          <p:nvPr/>
        </p:nvSpPr>
        <p:spPr>
          <a:xfrm>
            <a:off x="1423988" y="3395981"/>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2" name="Rectangle 21">
            <a:extLst>
              <a:ext uri="{FF2B5EF4-FFF2-40B4-BE49-F238E27FC236}">
                <a16:creationId xmlns:a16="http://schemas.microsoft.com/office/drawing/2014/main" id="{96FF6770-6C76-4423-9601-55D40F40D312}"/>
              </a:ext>
            </a:extLst>
          </p:cNvPr>
          <p:cNvSpPr/>
          <p:nvPr/>
        </p:nvSpPr>
        <p:spPr>
          <a:xfrm>
            <a:off x="1935858" y="3395979"/>
            <a:ext cx="345759"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3" name="Rectangle 22">
            <a:extLst>
              <a:ext uri="{FF2B5EF4-FFF2-40B4-BE49-F238E27FC236}">
                <a16:creationId xmlns:a16="http://schemas.microsoft.com/office/drawing/2014/main" id="{4FBBA4BD-7FE1-4B2D-AA55-C92C207F2248}"/>
              </a:ext>
            </a:extLst>
          </p:cNvPr>
          <p:cNvSpPr/>
          <p:nvPr/>
        </p:nvSpPr>
        <p:spPr>
          <a:xfrm>
            <a:off x="4199948" y="3395979"/>
            <a:ext cx="345759"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4" name="Rectangle 23">
            <a:extLst>
              <a:ext uri="{FF2B5EF4-FFF2-40B4-BE49-F238E27FC236}">
                <a16:creationId xmlns:a16="http://schemas.microsoft.com/office/drawing/2014/main" id="{68340F55-4F95-4F02-B476-ED9680D2CA44}"/>
              </a:ext>
            </a:extLst>
          </p:cNvPr>
          <p:cNvSpPr/>
          <p:nvPr/>
        </p:nvSpPr>
        <p:spPr>
          <a:xfrm>
            <a:off x="5181026" y="3395981"/>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5" name="Rectangle 24">
            <a:extLst>
              <a:ext uri="{FF2B5EF4-FFF2-40B4-BE49-F238E27FC236}">
                <a16:creationId xmlns:a16="http://schemas.microsoft.com/office/drawing/2014/main" id="{F73CC196-DC47-4199-8C02-C3DBCC5BFEAE}"/>
              </a:ext>
            </a:extLst>
          </p:cNvPr>
          <p:cNvSpPr/>
          <p:nvPr/>
        </p:nvSpPr>
        <p:spPr>
          <a:xfrm>
            <a:off x="5876921" y="3395980"/>
            <a:ext cx="345757"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6" name="Rectangle 25">
            <a:extLst>
              <a:ext uri="{FF2B5EF4-FFF2-40B4-BE49-F238E27FC236}">
                <a16:creationId xmlns:a16="http://schemas.microsoft.com/office/drawing/2014/main" id="{BD6054EB-F02A-4331-9FF5-20AA82B43423}"/>
              </a:ext>
            </a:extLst>
          </p:cNvPr>
          <p:cNvSpPr/>
          <p:nvPr/>
        </p:nvSpPr>
        <p:spPr>
          <a:xfrm>
            <a:off x="6857995" y="3395980"/>
            <a:ext cx="345757"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7" name="Rectangle 26">
            <a:extLst>
              <a:ext uri="{FF2B5EF4-FFF2-40B4-BE49-F238E27FC236}">
                <a16:creationId xmlns:a16="http://schemas.microsoft.com/office/drawing/2014/main" id="{A6015D89-87C4-413A-9902-96842590D349}"/>
              </a:ext>
            </a:extLst>
          </p:cNvPr>
          <p:cNvSpPr/>
          <p:nvPr/>
        </p:nvSpPr>
        <p:spPr>
          <a:xfrm>
            <a:off x="5526783" y="3395981"/>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8" name="Rectangle 27">
            <a:extLst>
              <a:ext uri="{FF2B5EF4-FFF2-40B4-BE49-F238E27FC236}">
                <a16:creationId xmlns:a16="http://schemas.microsoft.com/office/drawing/2014/main" id="{887049BA-295C-4CDA-87AB-B308018EB877}"/>
              </a:ext>
            </a:extLst>
          </p:cNvPr>
          <p:cNvSpPr/>
          <p:nvPr/>
        </p:nvSpPr>
        <p:spPr>
          <a:xfrm>
            <a:off x="9122086" y="3395979"/>
            <a:ext cx="345757"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9" name="Rectangle 28">
            <a:extLst>
              <a:ext uri="{FF2B5EF4-FFF2-40B4-BE49-F238E27FC236}">
                <a16:creationId xmlns:a16="http://schemas.microsoft.com/office/drawing/2014/main" id="{6C54D6DB-6644-4F14-869B-FA69E53DD33E}"/>
              </a:ext>
            </a:extLst>
          </p:cNvPr>
          <p:cNvSpPr/>
          <p:nvPr/>
        </p:nvSpPr>
        <p:spPr>
          <a:xfrm>
            <a:off x="2281615" y="3395979"/>
            <a:ext cx="1918333"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0" name="Rectangle 29">
            <a:extLst>
              <a:ext uri="{FF2B5EF4-FFF2-40B4-BE49-F238E27FC236}">
                <a16:creationId xmlns:a16="http://schemas.microsoft.com/office/drawing/2014/main" id="{FBA49BA3-BF0F-45FF-9BE6-7466D4F4125F}"/>
              </a:ext>
            </a:extLst>
          </p:cNvPr>
          <p:cNvSpPr/>
          <p:nvPr/>
        </p:nvSpPr>
        <p:spPr>
          <a:xfrm>
            <a:off x="4545703" y="3395979"/>
            <a:ext cx="635321"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1" name="Rectangle 30">
            <a:extLst>
              <a:ext uri="{FF2B5EF4-FFF2-40B4-BE49-F238E27FC236}">
                <a16:creationId xmlns:a16="http://schemas.microsoft.com/office/drawing/2014/main" id="{CB243F65-D2DD-4356-AE85-F64295118377}"/>
              </a:ext>
            </a:extLst>
          </p:cNvPr>
          <p:cNvSpPr/>
          <p:nvPr/>
        </p:nvSpPr>
        <p:spPr>
          <a:xfrm>
            <a:off x="6222676" y="3395979"/>
            <a:ext cx="635319"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2" name="Rectangle 31">
            <a:extLst>
              <a:ext uri="{FF2B5EF4-FFF2-40B4-BE49-F238E27FC236}">
                <a16:creationId xmlns:a16="http://schemas.microsoft.com/office/drawing/2014/main" id="{A4F596BB-D89A-421F-956B-D59D7FB98E0C}"/>
              </a:ext>
            </a:extLst>
          </p:cNvPr>
          <p:cNvSpPr/>
          <p:nvPr/>
        </p:nvSpPr>
        <p:spPr>
          <a:xfrm>
            <a:off x="7203750" y="3395979"/>
            <a:ext cx="1918336"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3" name="Rectangle 32">
            <a:extLst>
              <a:ext uri="{FF2B5EF4-FFF2-40B4-BE49-F238E27FC236}">
                <a16:creationId xmlns:a16="http://schemas.microsoft.com/office/drawing/2014/main" id="{6EFC9390-A160-4E42-A526-C8B77AD1824C}"/>
              </a:ext>
            </a:extLst>
          </p:cNvPr>
          <p:cNvSpPr/>
          <p:nvPr/>
        </p:nvSpPr>
        <p:spPr>
          <a:xfrm>
            <a:off x="9467841" y="3395979"/>
            <a:ext cx="1602114" cy="275653"/>
          </a:xfrm>
          <a:prstGeom prst="rect">
            <a:avLst/>
          </a:prstGeom>
          <a:solidFill>
            <a:srgbClr val="DAA6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6" name="Rectangle 35">
            <a:extLst>
              <a:ext uri="{FF2B5EF4-FFF2-40B4-BE49-F238E27FC236}">
                <a16:creationId xmlns:a16="http://schemas.microsoft.com/office/drawing/2014/main" id="{F9AA758A-7600-4DFB-9FE3-8EF23A66E715}"/>
              </a:ext>
            </a:extLst>
          </p:cNvPr>
          <p:cNvSpPr/>
          <p:nvPr/>
        </p:nvSpPr>
        <p:spPr>
          <a:xfrm>
            <a:off x="11069955" y="3395979"/>
            <a:ext cx="345757" cy="2756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solidFill>
                  <a:schemeClr val="tx1"/>
                </a:solidFill>
                <a:latin typeface="CMU Serif" panose="02000603000000000000" pitchFamily="2" charset="0"/>
                <a:ea typeface="CMU Serif" panose="02000603000000000000" pitchFamily="2" charset="0"/>
                <a:cs typeface="CMU Serif" panose="02000603000000000000" pitchFamily="2" charset="0"/>
              </a:rPr>
              <a:t>?</a:t>
            </a:r>
            <a:endParaRPr lang="fr-FR" dirty="0">
              <a:solidFill>
                <a:schemeClr val="tx1"/>
              </a:solidFill>
              <a:latin typeface="CMU Serif" panose="02000603000000000000" pitchFamily="2" charset="0"/>
              <a:ea typeface="CMU Serif" panose="02000603000000000000" pitchFamily="2" charset="0"/>
              <a:cs typeface="CMU Serif" panose="02000603000000000000" pitchFamily="2" charset="0"/>
            </a:endParaRPr>
          </a:p>
        </p:txBody>
      </p:sp>
      <p:sp>
        <p:nvSpPr>
          <p:cNvPr id="37" name="Content Placeholder 2">
            <a:extLst>
              <a:ext uri="{FF2B5EF4-FFF2-40B4-BE49-F238E27FC236}">
                <a16:creationId xmlns:a16="http://schemas.microsoft.com/office/drawing/2014/main" id="{36E248B3-F30B-4F9D-B0C6-D1CDE19B654F}"/>
              </a:ext>
            </a:extLst>
          </p:cNvPr>
          <p:cNvSpPr txBox="1">
            <a:spLocks/>
          </p:cNvSpPr>
          <p:nvPr/>
        </p:nvSpPr>
        <p:spPr>
          <a:xfrm>
            <a:off x="2616896" y="2930676"/>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P3</a:t>
            </a:r>
          </a:p>
        </p:txBody>
      </p:sp>
      <p:sp>
        <p:nvSpPr>
          <p:cNvPr id="38" name="Content Placeholder 2">
            <a:extLst>
              <a:ext uri="{FF2B5EF4-FFF2-40B4-BE49-F238E27FC236}">
                <a16:creationId xmlns:a16="http://schemas.microsoft.com/office/drawing/2014/main" id="{41D2196D-B4E0-44D9-B0D7-D893DDA3C675}"/>
              </a:ext>
            </a:extLst>
          </p:cNvPr>
          <p:cNvSpPr txBox="1">
            <a:spLocks/>
          </p:cNvSpPr>
          <p:nvPr/>
        </p:nvSpPr>
        <p:spPr>
          <a:xfrm>
            <a:off x="4199948" y="2930676"/>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Summaries</a:t>
            </a:r>
          </a:p>
        </p:txBody>
      </p:sp>
      <p:sp>
        <p:nvSpPr>
          <p:cNvPr id="39" name="Content Placeholder 2">
            <a:extLst>
              <a:ext uri="{FF2B5EF4-FFF2-40B4-BE49-F238E27FC236}">
                <a16:creationId xmlns:a16="http://schemas.microsoft.com/office/drawing/2014/main" id="{95387654-E04D-47E6-B9FC-C2F2F4876D6E}"/>
              </a:ext>
            </a:extLst>
          </p:cNvPr>
          <p:cNvSpPr txBox="1">
            <a:spLocks/>
          </p:cNvSpPr>
          <p:nvPr/>
        </p:nvSpPr>
        <p:spPr>
          <a:xfrm>
            <a:off x="7539033" y="2930676"/>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P1</a:t>
            </a:r>
          </a:p>
        </p:txBody>
      </p:sp>
      <p:sp>
        <p:nvSpPr>
          <p:cNvPr id="40" name="Content Placeholder 2">
            <a:extLst>
              <a:ext uri="{FF2B5EF4-FFF2-40B4-BE49-F238E27FC236}">
                <a16:creationId xmlns:a16="http://schemas.microsoft.com/office/drawing/2014/main" id="{D930ADEB-0471-4F3D-A6AB-DA8E367EEC84}"/>
              </a:ext>
            </a:extLst>
          </p:cNvPr>
          <p:cNvSpPr txBox="1">
            <a:spLocks/>
          </p:cNvSpPr>
          <p:nvPr/>
        </p:nvSpPr>
        <p:spPr>
          <a:xfrm>
            <a:off x="9817891" y="2930676"/>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p>
        </p:txBody>
      </p:sp>
      <p:sp>
        <p:nvSpPr>
          <p:cNvPr id="41" name="Content Placeholder 2">
            <a:extLst>
              <a:ext uri="{FF2B5EF4-FFF2-40B4-BE49-F238E27FC236}">
                <a16:creationId xmlns:a16="http://schemas.microsoft.com/office/drawing/2014/main" id="{A786C861-5831-40AA-9EA5-E8FB98012516}"/>
              </a:ext>
            </a:extLst>
          </p:cNvPr>
          <p:cNvSpPr txBox="1">
            <a:spLocks/>
          </p:cNvSpPr>
          <p:nvPr/>
        </p:nvSpPr>
        <p:spPr>
          <a:xfrm>
            <a:off x="5876920" y="2930676"/>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Entities</a:t>
            </a:r>
          </a:p>
        </p:txBody>
      </p:sp>
      <p:sp>
        <p:nvSpPr>
          <p:cNvPr id="42" name="Content Placeholder 2">
            <a:extLst>
              <a:ext uri="{FF2B5EF4-FFF2-40B4-BE49-F238E27FC236}">
                <a16:creationId xmlns:a16="http://schemas.microsoft.com/office/drawing/2014/main" id="{9DEB7DE1-46B1-4AEA-ADAE-59FD90103286}"/>
              </a:ext>
            </a:extLst>
          </p:cNvPr>
          <p:cNvSpPr txBox="1">
            <a:spLocks/>
          </p:cNvSpPr>
          <p:nvPr/>
        </p:nvSpPr>
        <p:spPr>
          <a:xfrm>
            <a:off x="5038434" y="2930676"/>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Theme</a:t>
            </a:r>
            <a:b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&amp; Size</a:t>
            </a:r>
          </a:p>
        </p:txBody>
      </p:sp>
    </p:spTree>
    <p:extLst>
      <p:ext uri="{BB962C8B-B14F-4D97-AF65-F5344CB8AC3E}">
        <p14:creationId xmlns:p14="http://schemas.microsoft.com/office/powerpoint/2010/main" val="357022031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Connector: Elbow 49">
            <a:extLst>
              <a:ext uri="{FF2B5EF4-FFF2-40B4-BE49-F238E27FC236}">
                <a16:creationId xmlns:a16="http://schemas.microsoft.com/office/drawing/2014/main" id="{0B1AB6A0-36BD-4F8A-850B-CBAEFA7B8EF9}"/>
              </a:ext>
            </a:extLst>
          </p:cNvPr>
          <p:cNvCxnSpPr>
            <a:cxnSpLocks/>
            <a:stCxn id="36" idx="2"/>
            <a:endCxn id="46" idx="0"/>
          </p:cNvCxnSpPr>
          <p:nvPr/>
        </p:nvCxnSpPr>
        <p:spPr>
          <a:xfrm rot="5400000">
            <a:off x="6082429" y="-1731406"/>
            <a:ext cx="1138493" cy="9182318"/>
          </a:xfrm>
          <a:prstGeom prst="bentConnector3">
            <a:avLst>
              <a:gd name="adj1" fmla="val 5753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Model</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24323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12</a:t>
            </a:fld>
            <a:endParaRPr lang="fr-FR" dirty="0"/>
          </a:p>
        </p:txBody>
      </p:sp>
      <p:sp>
        <p:nvSpPr>
          <p:cNvPr id="9" name="Content Placeholder 2">
            <a:extLst>
              <a:ext uri="{FF2B5EF4-FFF2-40B4-BE49-F238E27FC236}">
                <a16:creationId xmlns:a16="http://schemas.microsoft.com/office/drawing/2014/main" id="{471EC57E-D1E6-4EFF-8265-6411202B1306}"/>
              </a:ext>
            </a:extLst>
          </p:cNvPr>
          <p:cNvSpPr txBox="1">
            <a:spLocks/>
          </p:cNvSpPr>
          <p:nvPr/>
        </p:nvSpPr>
        <p:spPr>
          <a:xfrm>
            <a:off x="247174" y="1944478"/>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Tokens</a:t>
            </a:r>
          </a:p>
        </p:txBody>
      </p:sp>
      <p:sp>
        <p:nvSpPr>
          <p:cNvPr id="10" name="Content Placeholder 2">
            <a:extLst>
              <a:ext uri="{FF2B5EF4-FFF2-40B4-BE49-F238E27FC236}">
                <a16:creationId xmlns:a16="http://schemas.microsoft.com/office/drawing/2014/main" id="{E376E572-6008-484A-A79B-6A456F8C0941}"/>
              </a:ext>
            </a:extLst>
          </p:cNvPr>
          <p:cNvSpPr txBox="1">
            <a:spLocks/>
          </p:cNvSpPr>
          <p:nvPr/>
        </p:nvSpPr>
        <p:spPr>
          <a:xfrm>
            <a:off x="247174" y="2386198"/>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Segment</a:t>
            </a:r>
          </a:p>
        </p:txBody>
      </p:sp>
      <p:sp>
        <p:nvSpPr>
          <p:cNvPr id="11" name="Rectangle 10">
            <a:extLst>
              <a:ext uri="{FF2B5EF4-FFF2-40B4-BE49-F238E27FC236}">
                <a16:creationId xmlns:a16="http://schemas.microsoft.com/office/drawing/2014/main" id="{0563FB0D-92E4-41DB-B995-A9674AC024B7}"/>
              </a:ext>
            </a:extLst>
          </p:cNvPr>
          <p:cNvSpPr/>
          <p:nvPr/>
        </p:nvSpPr>
        <p:spPr>
          <a:xfrm>
            <a:off x="1423988" y="2462654"/>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 name="Rectangle 11">
            <a:extLst>
              <a:ext uri="{FF2B5EF4-FFF2-40B4-BE49-F238E27FC236}">
                <a16:creationId xmlns:a16="http://schemas.microsoft.com/office/drawing/2014/main" id="{5ADF0641-209F-4C3D-B7E8-B370045B9817}"/>
              </a:ext>
            </a:extLst>
          </p:cNvPr>
          <p:cNvSpPr/>
          <p:nvPr/>
        </p:nvSpPr>
        <p:spPr>
          <a:xfrm>
            <a:off x="1935861" y="2462654"/>
            <a:ext cx="2264092"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 name="Rectangle 12">
            <a:extLst>
              <a:ext uri="{FF2B5EF4-FFF2-40B4-BE49-F238E27FC236}">
                <a16:creationId xmlns:a16="http://schemas.microsoft.com/office/drawing/2014/main" id="{4E8B3E55-B512-4FDC-A83B-6BD607838F1C}"/>
              </a:ext>
            </a:extLst>
          </p:cNvPr>
          <p:cNvSpPr/>
          <p:nvPr/>
        </p:nvSpPr>
        <p:spPr>
          <a:xfrm>
            <a:off x="4199950" y="2462654"/>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 name="Rectangle 13">
            <a:extLst>
              <a:ext uri="{FF2B5EF4-FFF2-40B4-BE49-F238E27FC236}">
                <a16:creationId xmlns:a16="http://schemas.microsoft.com/office/drawing/2014/main" id="{14BDF0E5-91FC-438C-B621-E6CB665CADD9}"/>
              </a:ext>
            </a:extLst>
          </p:cNvPr>
          <p:cNvSpPr/>
          <p:nvPr/>
        </p:nvSpPr>
        <p:spPr>
          <a:xfrm>
            <a:off x="5181026" y="2462654"/>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7" name="Rectangle 16">
            <a:extLst>
              <a:ext uri="{FF2B5EF4-FFF2-40B4-BE49-F238E27FC236}">
                <a16:creationId xmlns:a16="http://schemas.microsoft.com/office/drawing/2014/main" id="{3A519CA1-70A8-4568-AAA6-BA697182F191}"/>
              </a:ext>
            </a:extLst>
          </p:cNvPr>
          <p:cNvSpPr/>
          <p:nvPr/>
        </p:nvSpPr>
        <p:spPr>
          <a:xfrm>
            <a:off x="5876921" y="2462653"/>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8" name="Rectangle 17">
            <a:extLst>
              <a:ext uri="{FF2B5EF4-FFF2-40B4-BE49-F238E27FC236}">
                <a16:creationId xmlns:a16="http://schemas.microsoft.com/office/drawing/2014/main" id="{A1A1C02E-9A04-421A-9E12-0ACFD885726C}"/>
              </a:ext>
            </a:extLst>
          </p:cNvPr>
          <p:cNvSpPr/>
          <p:nvPr/>
        </p:nvSpPr>
        <p:spPr>
          <a:xfrm>
            <a:off x="6857995" y="2462653"/>
            <a:ext cx="2264091"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9" name="Rectangle 18">
            <a:extLst>
              <a:ext uri="{FF2B5EF4-FFF2-40B4-BE49-F238E27FC236}">
                <a16:creationId xmlns:a16="http://schemas.microsoft.com/office/drawing/2014/main" id="{298F25AD-5B7E-4A17-9209-25E489C2A58D}"/>
              </a:ext>
            </a:extLst>
          </p:cNvPr>
          <p:cNvSpPr/>
          <p:nvPr/>
        </p:nvSpPr>
        <p:spPr>
          <a:xfrm>
            <a:off x="5526783" y="2462654"/>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0" name="Rectangle 19">
            <a:extLst>
              <a:ext uri="{FF2B5EF4-FFF2-40B4-BE49-F238E27FC236}">
                <a16:creationId xmlns:a16="http://schemas.microsoft.com/office/drawing/2014/main" id="{82065B8A-BC37-4EC0-83F1-223EABF7E346}"/>
              </a:ext>
            </a:extLst>
          </p:cNvPr>
          <p:cNvSpPr/>
          <p:nvPr/>
        </p:nvSpPr>
        <p:spPr>
          <a:xfrm>
            <a:off x="9122086" y="2462652"/>
            <a:ext cx="2293626"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1" name="Rectangle 20">
            <a:extLst>
              <a:ext uri="{FF2B5EF4-FFF2-40B4-BE49-F238E27FC236}">
                <a16:creationId xmlns:a16="http://schemas.microsoft.com/office/drawing/2014/main" id="{3DF085A0-7D47-44AE-981F-13C971153849}"/>
              </a:ext>
            </a:extLst>
          </p:cNvPr>
          <p:cNvSpPr/>
          <p:nvPr/>
        </p:nvSpPr>
        <p:spPr>
          <a:xfrm>
            <a:off x="1423988" y="2014856"/>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2" name="Rectangle 21">
            <a:extLst>
              <a:ext uri="{FF2B5EF4-FFF2-40B4-BE49-F238E27FC236}">
                <a16:creationId xmlns:a16="http://schemas.microsoft.com/office/drawing/2014/main" id="{96FF6770-6C76-4423-9601-55D40F40D312}"/>
              </a:ext>
            </a:extLst>
          </p:cNvPr>
          <p:cNvSpPr/>
          <p:nvPr/>
        </p:nvSpPr>
        <p:spPr>
          <a:xfrm>
            <a:off x="1935858" y="2014854"/>
            <a:ext cx="345759"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3" name="Rectangle 22">
            <a:extLst>
              <a:ext uri="{FF2B5EF4-FFF2-40B4-BE49-F238E27FC236}">
                <a16:creationId xmlns:a16="http://schemas.microsoft.com/office/drawing/2014/main" id="{4FBBA4BD-7FE1-4B2D-AA55-C92C207F2248}"/>
              </a:ext>
            </a:extLst>
          </p:cNvPr>
          <p:cNvSpPr/>
          <p:nvPr/>
        </p:nvSpPr>
        <p:spPr>
          <a:xfrm>
            <a:off x="4199948" y="2014854"/>
            <a:ext cx="345759"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4" name="Rectangle 23">
            <a:extLst>
              <a:ext uri="{FF2B5EF4-FFF2-40B4-BE49-F238E27FC236}">
                <a16:creationId xmlns:a16="http://schemas.microsoft.com/office/drawing/2014/main" id="{68340F55-4F95-4F02-B476-ED9680D2CA44}"/>
              </a:ext>
            </a:extLst>
          </p:cNvPr>
          <p:cNvSpPr/>
          <p:nvPr/>
        </p:nvSpPr>
        <p:spPr>
          <a:xfrm>
            <a:off x="5181026" y="2014856"/>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5" name="Rectangle 24">
            <a:extLst>
              <a:ext uri="{FF2B5EF4-FFF2-40B4-BE49-F238E27FC236}">
                <a16:creationId xmlns:a16="http://schemas.microsoft.com/office/drawing/2014/main" id="{F73CC196-DC47-4199-8C02-C3DBCC5BFEAE}"/>
              </a:ext>
            </a:extLst>
          </p:cNvPr>
          <p:cNvSpPr/>
          <p:nvPr/>
        </p:nvSpPr>
        <p:spPr>
          <a:xfrm>
            <a:off x="5876921" y="2014855"/>
            <a:ext cx="345757"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6" name="Rectangle 25">
            <a:extLst>
              <a:ext uri="{FF2B5EF4-FFF2-40B4-BE49-F238E27FC236}">
                <a16:creationId xmlns:a16="http://schemas.microsoft.com/office/drawing/2014/main" id="{BD6054EB-F02A-4331-9FF5-20AA82B43423}"/>
              </a:ext>
            </a:extLst>
          </p:cNvPr>
          <p:cNvSpPr/>
          <p:nvPr/>
        </p:nvSpPr>
        <p:spPr>
          <a:xfrm>
            <a:off x="6857995" y="2014855"/>
            <a:ext cx="345757"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7" name="Rectangle 26">
            <a:extLst>
              <a:ext uri="{FF2B5EF4-FFF2-40B4-BE49-F238E27FC236}">
                <a16:creationId xmlns:a16="http://schemas.microsoft.com/office/drawing/2014/main" id="{A6015D89-87C4-413A-9902-96842590D349}"/>
              </a:ext>
            </a:extLst>
          </p:cNvPr>
          <p:cNvSpPr/>
          <p:nvPr/>
        </p:nvSpPr>
        <p:spPr>
          <a:xfrm>
            <a:off x="5526783" y="2014856"/>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8" name="Rectangle 27">
            <a:extLst>
              <a:ext uri="{FF2B5EF4-FFF2-40B4-BE49-F238E27FC236}">
                <a16:creationId xmlns:a16="http://schemas.microsoft.com/office/drawing/2014/main" id="{887049BA-295C-4CDA-87AB-B308018EB877}"/>
              </a:ext>
            </a:extLst>
          </p:cNvPr>
          <p:cNvSpPr/>
          <p:nvPr/>
        </p:nvSpPr>
        <p:spPr>
          <a:xfrm>
            <a:off x="9122086" y="2014854"/>
            <a:ext cx="345757"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9" name="Rectangle 28">
            <a:extLst>
              <a:ext uri="{FF2B5EF4-FFF2-40B4-BE49-F238E27FC236}">
                <a16:creationId xmlns:a16="http://schemas.microsoft.com/office/drawing/2014/main" id="{6C54D6DB-6644-4F14-869B-FA69E53DD33E}"/>
              </a:ext>
            </a:extLst>
          </p:cNvPr>
          <p:cNvSpPr/>
          <p:nvPr/>
        </p:nvSpPr>
        <p:spPr>
          <a:xfrm>
            <a:off x="2281615" y="2014854"/>
            <a:ext cx="1918333"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0" name="Rectangle 29">
            <a:extLst>
              <a:ext uri="{FF2B5EF4-FFF2-40B4-BE49-F238E27FC236}">
                <a16:creationId xmlns:a16="http://schemas.microsoft.com/office/drawing/2014/main" id="{FBA49BA3-BF0F-45FF-9BE6-7466D4F4125F}"/>
              </a:ext>
            </a:extLst>
          </p:cNvPr>
          <p:cNvSpPr/>
          <p:nvPr/>
        </p:nvSpPr>
        <p:spPr>
          <a:xfrm>
            <a:off x="4545703" y="2014854"/>
            <a:ext cx="635321"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1" name="Rectangle 30">
            <a:extLst>
              <a:ext uri="{FF2B5EF4-FFF2-40B4-BE49-F238E27FC236}">
                <a16:creationId xmlns:a16="http://schemas.microsoft.com/office/drawing/2014/main" id="{CB243F65-D2DD-4356-AE85-F64295118377}"/>
              </a:ext>
            </a:extLst>
          </p:cNvPr>
          <p:cNvSpPr/>
          <p:nvPr/>
        </p:nvSpPr>
        <p:spPr>
          <a:xfrm>
            <a:off x="6222676" y="2014854"/>
            <a:ext cx="635319"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2" name="Rectangle 31">
            <a:extLst>
              <a:ext uri="{FF2B5EF4-FFF2-40B4-BE49-F238E27FC236}">
                <a16:creationId xmlns:a16="http://schemas.microsoft.com/office/drawing/2014/main" id="{A4F596BB-D89A-421F-956B-D59D7FB98E0C}"/>
              </a:ext>
            </a:extLst>
          </p:cNvPr>
          <p:cNvSpPr/>
          <p:nvPr/>
        </p:nvSpPr>
        <p:spPr>
          <a:xfrm>
            <a:off x="7203750" y="2014854"/>
            <a:ext cx="1918336"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3" name="Rectangle 32">
            <a:extLst>
              <a:ext uri="{FF2B5EF4-FFF2-40B4-BE49-F238E27FC236}">
                <a16:creationId xmlns:a16="http://schemas.microsoft.com/office/drawing/2014/main" id="{6EFC9390-A160-4E42-A526-C8B77AD1824C}"/>
              </a:ext>
            </a:extLst>
          </p:cNvPr>
          <p:cNvSpPr/>
          <p:nvPr/>
        </p:nvSpPr>
        <p:spPr>
          <a:xfrm>
            <a:off x="9467841" y="2014854"/>
            <a:ext cx="1602114" cy="275653"/>
          </a:xfrm>
          <a:prstGeom prst="rect">
            <a:avLst/>
          </a:prstGeom>
          <a:solidFill>
            <a:srgbClr val="DAA6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6" name="Rectangle 35">
            <a:extLst>
              <a:ext uri="{FF2B5EF4-FFF2-40B4-BE49-F238E27FC236}">
                <a16:creationId xmlns:a16="http://schemas.microsoft.com/office/drawing/2014/main" id="{F9AA758A-7600-4DFB-9FE3-8EF23A66E715}"/>
              </a:ext>
            </a:extLst>
          </p:cNvPr>
          <p:cNvSpPr/>
          <p:nvPr/>
        </p:nvSpPr>
        <p:spPr>
          <a:xfrm>
            <a:off x="11069955" y="2014854"/>
            <a:ext cx="345757" cy="2756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solidFill>
                  <a:schemeClr val="tx1"/>
                </a:solidFill>
                <a:latin typeface="CMU Serif" panose="02000603000000000000" pitchFamily="2" charset="0"/>
                <a:ea typeface="CMU Serif" panose="02000603000000000000" pitchFamily="2" charset="0"/>
                <a:cs typeface="CMU Serif" panose="02000603000000000000" pitchFamily="2" charset="0"/>
              </a:rPr>
              <a:t>?</a:t>
            </a:r>
            <a:endParaRPr lang="fr-FR" dirty="0">
              <a:solidFill>
                <a:schemeClr val="tx1"/>
              </a:solidFill>
              <a:latin typeface="CMU Serif" panose="02000603000000000000" pitchFamily="2" charset="0"/>
              <a:ea typeface="CMU Serif" panose="02000603000000000000" pitchFamily="2" charset="0"/>
              <a:cs typeface="CMU Serif" panose="02000603000000000000" pitchFamily="2" charset="0"/>
            </a:endParaRPr>
          </a:p>
        </p:txBody>
      </p:sp>
      <p:sp>
        <p:nvSpPr>
          <p:cNvPr id="37" name="Content Placeholder 2">
            <a:extLst>
              <a:ext uri="{FF2B5EF4-FFF2-40B4-BE49-F238E27FC236}">
                <a16:creationId xmlns:a16="http://schemas.microsoft.com/office/drawing/2014/main" id="{36E248B3-F30B-4F9D-B0C6-D1CDE19B654F}"/>
              </a:ext>
            </a:extLst>
          </p:cNvPr>
          <p:cNvSpPr txBox="1">
            <a:spLocks/>
          </p:cNvSpPr>
          <p:nvPr/>
        </p:nvSpPr>
        <p:spPr>
          <a:xfrm>
            <a:off x="2616896"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P3</a:t>
            </a:r>
          </a:p>
        </p:txBody>
      </p:sp>
      <p:sp>
        <p:nvSpPr>
          <p:cNvPr id="38" name="Content Placeholder 2">
            <a:extLst>
              <a:ext uri="{FF2B5EF4-FFF2-40B4-BE49-F238E27FC236}">
                <a16:creationId xmlns:a16="http://schemas.microsoft.com/office/drawing/2014/main" id="{41D2196D-B4E0-44D9-B0D7-D893DDA3C675}"/>
              </a:ext>
            </a:extLst>
          </p:cNvPr>
          <p:cNvSpPr txBox="1">
            <a:spLocks/>
          </p:cNvSpPr>
          <p:nvPr/>
        </p:nvSpPr>
        <p:spPr>
          <a:xfrm>
            <a:off x="4199948"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Summaries</a:t>
            </a:r>
          </a:p>
        </p:txBody>
      </p:sp>
      <p:sp>
        <p:nvSpPr>
          <p:cNvPr id="39" name="Content Placeholder 2">
            <a:extLst>
              <a:ext uri="{FF2B5EF4-FFF2-40B4-BE49-F238E27FC236}">
                <a16:creationId xmlns:a16="http://schemas.microsoft.com/office/drawing/2014/main" id="{95387654-E04D-47E6-B9FC-C2F2F4876D6E}"/>
              </a:ext>
            </a:extLst>
          </p:cNvPr>
          <p:cNvSpPr txBox="1">
            <a:spLocks/>
          </p:cNvSpPr>
          <p:nvPr/>
        </p:nvSpPr>
        <p:spPr>
          <a:xfrm>
            <a:off x="7539033"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P1</a:t>
            </a:r>
          </a:p>
        </p:txBody>
      </p:sp>
      <p:sp>
        <p:nvSpPr>
          <p:cNvPr id="40" name="Content Placeholder 2">
            <a:extLst>
              <a:ext uri="{FF2B5EF4-FFF2-40B4-BE49-F238E27FC236}">
                <a16:creationId xmlns:a16="http://schemas.microsoft.com/office/drawing/2014/main" id="{D930ADEB-0471-4F3D-A6AB-DA8E367EEC84}"/>
              </a:ext>
            </a:extLst>
          </p:cNvPr>
          <p:cNvSpPr txBox="1">
            <a:spLocks/>
          </p:cNvSpPr>
          <p:nvPr/>
        </p:nvSpPr>
        <p:spPr>
          <a:xfrm>
            <a:off x="9817891"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p>
        </p:txBody>
      </p:sp>
      <p:sp>
        <p:nvSpPr>
          <p:cNvPr id="41" name="Content Placeholder 2">
            <a:extLst>
              <a:ext uri="{FF2B5EF4-FFF2-40B4-BE49-F238E27FC236}">
                <a16:creationId xmlns:a16="http://schemas.microsoft.com/office/drawing/2014/main" id="{A786C861-5831-40AA-9EA5-E8FB98012516}"/>
              </a:ext>
            </a:extLst>
          </p:cNvPr>
          <p:cNvSpPr txBox="1">
            <a:spLocks/>
          </p:cNvSpPr>
          <p:nvPr/>
        </p:nvSpPr>
        <p:spPr>
          <a:xfrm>
            <a:off x="5876920"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Entities</a:t>
            </a:r>
          </a:p>
        </p:txBody>
      </p:sp>
      <p:sp>
        <p:nvSpPr>
          <p:cNvPr id="42" name="Content Placeholder 2">
            <a:extLst>
              <a:ext uri="{FF2B5EF4-FFF2-40B4-BE49-F238E27FC236}">
                <a16:creationId xmlns:a16="http://schemas.microsoft.com/office/drawing/2014/main" id="{9DEB7DE1-46B1-4AEA-ADAE-59FD90103286}"/>
              </a:ext>
            </a:extLst>
          </p:cNvPr>
          <p:cNvSpPr txBox="1">
            <a:spLocks/>
          </p:cNvSpPr>
          <p:nvPr/>
        </p:nvSpPr>
        <p:spPr>
          <a:xfrm>
            <a:off x="5038434"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Theme</a:t>
            </a:r>
            <a:b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&amp; Size</a:t>
            </a:r>
          </a:p>
        </p:txBody>
      </p:sp>
      <p:grpSp>
        <p:nvGrpSpPr>
          <p:cNvPr id="45" name="Group 44">
            <a:extLst>
              <a:ext uri="{FF2B5EF4-FFF2-40B4-BE49-F238E27FC236}">
                <a16:creationId xmlns:a16="http://schemas.microsoft.com/office/drawing/2014/main" id="{D62D2BDF-CE59-414F-9F0D-76CF439AF3B8}"/>
              </a:ext>
            </a:extLst>
          </p:cNvPr>
          <p:cNvGrpSpPr/>
          <p:nvPr/>
        </p:nvGrpSpPr>
        <p:grpSpPr>
          <a:xfrm>
            <a:off x="681296" y="3429000"/>
            <a:ext cx="2758440" cy="906910"/>
            <a:chOff x="4716780" y="4529707"/>
            <a:chExt cx="2758440" cy="906910"/>
          </a:xfrm>
        </p:grpSpPr>
        <p:sp>
          <p:nvSpPr>
            <p:cNvPr id="46" name="Rectangle: Rounded Corners 45">
              <a:extLst>
                <a:ext uri="{FF2B5EF4-FFF2-40B4-BE49-F238E27FC236}">
                  <a16:creationId xmlns:a16="http://schemas.microsoft.com/office/drawing/2014/main" id="{A7F86D71-4A9C-4D2A-BF71-FFBDD0DF79F9}"/>
                </a:ext>
              </a:extLst>
            </p:cNvPr>
            <p:cNvSpPr/>
            <p:nvPr/>
          </p:nvSpPr>
          <p:spPr>
            <a:xfrm>
              <a:off x="4716780" y="4529707"/>
              <a:ext cx="2758440" cy="90691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7" name="Picture 46">
              <a:extLst>
                <a:ext uri="{FF2B5EF4-FFF2-40B4-BE49-F238E27FC236}">
                  <a16:creationId xmlns:a16="http://schemas.microsoft.com/office/drawing/2014/main" id="{99ABCEEC-8739-4290-A36D-94242E7A3863}"/>
                </a:ext>
              </a:extLst>
            </p:cNvPr>
            <p:cNvPicPr>
              <a:picLocks noChangeAspect="1"/>
            </p:cNvPicPr>
            <p:nvPr/>
          </p:nvPicPr>
          <p:blipFill rotWithShape="1">
            <a:blip r:embed="rId2"/>
            <a:srcRect l="4684" t="12369" r="71389" b="12369"/>
            <a:stretch/>
          </p:blipFill>
          <p:spPr>
            <a:xfrm>
              <a:off x="4846319" y="4590798"/>
              <a:ext cx="784860" cy="784726"/>
            </a:xfrm>
            <a:prstGeom prst="rect">
              <a:avLst/>
            </a:prstGeom>
          </p:spPr>
        </p:pic>
        <p:pic>
          <p:nvPicPr>
            <p:cNvPr id="48" name="Picture 47">
              <a:extLst>
                <a:ext uri="{FF2B5EF4-FFF2-40B4-BE49-F238E27FC236}">
                  <a16:creationId xmlns:a16="http://schemas.microsoft.com/office/drawing/2014/main" id="{AE287BAE-C380-4328-A6FB-F8178A70E2FA}"/>
                </a:ext>
              </a:extLst>
            </p:cNvPr>
            <p:cNvPicPr>
              <a:picLocks noChangeAspect="1"/>
            </p:cNvPicPr>
            <p:nvPr/>
          </p:nvPicPr>
          <p:blipFill rotWithShape="1">
            <a:blip r:embed="rId2"/>
            <a:srcRect l="35848" t="28434" r="11885" b="28434"/>
            <a:stretch/>
          </p:blipFill>
          <p:spPr>
            <a:xfrm>
              <a:off x="5697473" y="4758304"/>
              <a:ext cx="1714500" cy="449714"/>
            </a:xfrm>
            <a:prstGeom prst="rect">
              <a:avLst/>
            </a:prstGeom>
          </p:spPr>
        </p:pic>
      </p:grpSp>
      <p:cxnSp>
        <p:nvCxnSpPr>
          <p:cNvPr id="55" name="Straight Arrow Connector 54">
            <a:extLst>
              <a:ext uri="{FF2B5EF4-FFF2-40B4-BE49-F238E27FC236}">
                <a16:creationId xmlns:a16="http://schemas.microsoft.com/office/drawing/2014/main" id="{6A25E16F-8F1E-41B7-BA88-433FF0C1D004}"/>
              </a:ext>
            </a:extLst>
          </p:cNvPr>
          <p:cNvCxnSpPr>
            <a:cxnSpLocks/>
            <a:stCxn id="46" idx="2"/>
          </p:cNvCxnSpPr>
          <p:nvPr/>
        </p:nvCxnSpPr>
        <p:spPr>
          <a:xfrm>
            <a:off x="2060516" y="4335910"/>
            <a:ext cx="0" cy="6170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Content Placeholder 2">
            <a:extLst>
              <a:ext uri="{FF2B5EF4-FFF2-40B4-BE49-F238E27FC236}">
                <a16:creationId xmlns:a16="http://schemas.microsoft.com/office/drawing/2014/main" id="{E1E07613-9C75-4336-832F-5CCB2B59F94E}"/>
              </a:ext>
            </a:extLst>
          </p:cNvPr>
          <p:cNvSpPr txBox="1">
            <a:spLocks/>
          </p:cNvSpPr>
          <p:nvPr/>
        </p:nvSpPr>
        <p:spPr>
          <a:xfrm>
            <a:off x="1265492" y="5499633"/>
            <a:ext cx="1582095" cy="37005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Output Vector</a:t>
            </a:r>
          </a:p>
        </p:txBody>
      </p:sp>
      <p:grpSp>
        <p:nvGrpSpPr>
          <p:cNvPr id="73" name="Group 72">
            <a:extLst>
              <a:ext uri="{FF2B5EF4-FFF2-40B4-BE49-F238E27FC236}">
                <a16:creationId xmlns:a16="http://schemas.microsoft.com/office/drawing/2014/main" id="{C924244E-4545-4798-905C-5FFB60CEF7D1}"/>
              </a:ext>
            </a:extLst>
          </p:cNvPr>
          <p:cNvGrpSpPr/>
          <p:nvPr/>
        </p:nvGrpSpPr>
        <p:grpSpPr>
          <a:xfrm>
            <a:off x="953871" y="5082602"/>
            <a:ext cx="2205338" cy="275653"/>
            <a:chOff x="1791813" y="5170622"/>
            <a:chExt cx="2205338" cy="275653"/>
          </a:xfrm>
        </p:grpSpPr>
        <p:sp>
          <p:nvSpPr>
            <p:cNvPr id="61" name="Rectangle 60">
              <a:extLst>
                <a:ext uri="{FF2B5EF4-FFF2-40B4-BE49-F238E27FC236}">
                  <a16:creationId xmlns:a16="http://schemas.microsoft.com/office/drawing/2014/main" id="{9C27869D-6BEB-4EFE-B9FB-F34E881F51B8}"/>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66" name="Rectangle 65">
              <a:extLst>
                <a:ext uri="{FF2B5EF4-FFF2-40B4-BE49-F238E27FC236}">
                  <a16:creationId xmlns:a16="http://schemas.microsoft.com/office/drawing/2014/main" id="{199B7235-BC1B-4E52-B641-CB25BD632C9C}"/>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67" name="Rectangle 66">
              <a:extLst>
                <a:ext uri="{FF2B5EF4-FFF2-40B4-BE49-F238E27FC236}">
                  <a16:creationId xmlns:a16="http://schemas.microsoft.com/office/drawing/2014/main" id="{C3E3B26B-3E57-4FA0-A72A-73671323086E}"/>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68" name="Rectangle 67">
              <a:extLst>
                <a:ext uri="{FF2B5EF4-FFF2-40B4-BE49-F238E27FC236}">
                  <a16:creationId xmlns:a16="http://schemas.microsoft.com/office/drawing/2014/main" id="{FA9406C5-4690-4951-B6DB-D55191D86087}"/>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69" name="Rectangle 68">
              <a:extLst>
                <a:ext uri="{FF2B5EF4-FFF2-40B4-BE49-F238E27FC236}">
                  <a16:creationId xmlns:a16="http://schemas.microsoft.com/office/drawing/2014/main" id="{B188797C-38BE-4345-8059-5EAFA7EEDAE6}"/>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0" name="Rectangle 69">
              <a:extLst>
                <a:ext uri="{FF2B5EF4-FFF2-40B4-BE49-F238E27FC236}">
                  <a16:creationId xmlns:a16="http://schemas.microsoft.com/office/drawing/2014/main" id="{9A2F548C-AAB4-42C3-8FC5-E745E0D5AC2D}"/>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1" name="Rectangle 70">
              <a:extLst>
                <a:ext uri="{FF2B5EF4-FFF2-40B4-BE49-F238E27FC236}">
                  <a16:creationId xmlns:a16="http://schemas.microsoft.com/office/drawing/2014/main" id="{1C182309-C5BE-4C96-BA9D-5833AD217B50}"/>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2" name="Rectangle 71">
              <a:extLst>
                <a:ext uri="{FF2B5EF4-FFF2-40B4-BE49-F238E27FC236}">
                  <a16:creationId xmlns:a16="http://schemas.microsoft.com/office/drawing/2014/main" id="{D7E026B0-663E-46CA-A129-AB3A716E49A5}"/>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nvGrpSpPr>
          <p:cNvPr id="179" name="Group 178">
            <a:extLst>
              <a:ext uri="{FF2B5EF4-FFF2-40B4-BE49-F238E27FC236}">
                <a16:creationId xmlns:a16="http://schemas.microsoft.com/office/drawing/2014/main" id="{CD1C9311-DEC4-495B-9FE9-44E43551AC6D}"/>
              </a:ext>
            </a:extLst>
          </p:cNvPr>
          <p:cNvGrpSpPr/>
          <p:nvPr/>
        </p:nvGrpSpPr>
        <p:grpSpPr>
          <a:xfrm>
            <a:off x="4245307" y="4414911"/>
            <a:ext cx="1777842" cy="1611033"/>
            <a:chOff x="5450282" y="4136990"/>
            <a:chExt cx="2205338" cy="1998418"/>
          </a:xfrm>
        </p:grpSpPr>
        <p:grpSp>
          <p:nvGrpSpPr>
            <p:cNvPr id="120" name="Group 119">
              <a:extLst>
                <a:ext uri="{FF2B5EF4-FFF2-40B4-BE49-F238E27FC236}">
                  <a16:creationId xmlns:a16="http://schemas.microsoft.com/office/drawing/2014/main" id="{EFC96988-C1E8-4E11-9FC0-83DB83FC203A}"/>
                </a:ext>
              </a:extLst>
            </p:cNvPr>
            <p:cNvGrpSpPr/>
            <p:nvPr/>
          </p:nvGrpSpPr>
          <p:grpSpPr>
            <a:xfrm>
              <a:off x="5450282" y="4136990"/>
              <a:ext cx="2205338" cy="826959"/>
              <a:chOff x="5450282" y="4136990"/>
              <a:chExt cx="2205338" cy="826959"/>
            </a:xfrm>
          </p:grpSpPr>
          <p:grpSp>
            <p:nvGrpSpPr>
              <p:cNvPr id="75" name="Group 74">
                <a:extLst>
                  <a:ext uri="{FF2B5EF4-FFF2-40B4-BE49-F238E27FC236}">
                    <a16:creationId xmlns:a16="http://schemas.microsoft.com/office/drawing/2014/main" id="{ACE267B7-7239-4E40-8B98-8A48692AD87E}"/>
                  </a:ext>
                </a:extLst>
              </p:cNvPr>
              <p:cNvGrpSpPr/>
              <p:nvPr/>
            </p:nvGrpSpPr>
            <p:grpSpPr>
              <a:xfrm>
                <a:off x="5450282" y="4136990"/>
                <a:ext cx="2205338" cy="275653"/>
                <a:chOff x="1791813" y="5170622"/>
                <a:chExt cx="2205338" cy="275653"/>
              </a:xfrm>
            </p:grpSpPr>
            <p:sp>
              <p:nvSpPr>
                <p:cNvPr id="76" name="Rectangle 75">
                  <a:extLst>
                    <a:ext uri="{FF2B5EF4-FFF2-40B4-BE49-F238E27FC236}">
                      <a16:creationId xmlns:a16="http://schemas.microsoft.com/office/drawing/2014/main" id="{E20E9906-9B9E-41E0-AEA8-2D63FF56BBEC}"/>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7" name="Rectangle 76">
                  <a:extLst>
                    <a:ext uri="{FF2B5EF4-FFF2-40B4-BE49-F238E27FC236}">
                      <a16:creationId xmlns:a16="http://schemas.microsoft.com/office/drawing/2014/main" id="{7AFCA612-666C-4400-B761-3C0AF7366C24}"/>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8" name="Rectangle 77">
                  <a:extLst>
                    <a:ext uri="{FF2B5EF4-FFF2-40B4-BE49-F238E27FC236}">
                      <a16:creationId xmlns:a16="http://schemas.microsoft.com/office/drawing/2014/main" id="{18EB2C7B-4BDD-4B42-9EFA-CEC9C3ED6802}"/>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79" name="Rectangle 78">
                  <a:extLst>
                    <a:ext uri="{FF2B5EF4-FFF2-40B4-BE49-F238E27FC236}">
                      <a16:creationId xmlns:a16="http://schemas.microsoft.com/office/drawing/2014/main" id="{D4A8D4F5-143F-4F0A-8FB0-F063E9964E1C}"/>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0" name="Rectangle 79">
                  <a:extLst>
                    <a:ext uri="{FF2B5EF4-FFF2-40B4-BE49-F238E27FC236}">
                      <a16:creationId xmlns:a16="http://schemas.microsoft.com/office/drawing/2014/main" id="{6D10656F-ECB7-4A67-A5DD-A6A8CDCEE041}"/>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1" name="Rectangle 80">
                  <a:extLst>
                    <a:ext uri="{FF2B5EF4-FFF2-40B4-BE49-F238E27FC236}">
                      <a16:creationId xmlns:a16="http://schemas.microsoft.com/office/drawing/2014/main" id="{D5D8DE69-3A7B-4B79-8DB0-76DB2648907C}"/>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2" name="Rectangle 81">
                  <a:extLst>
                    <a:ext uri="{FF2B5EF4-FFF2-40B4-BE49-F238E27FC236}">
                      <a16:creationId xmlns:a16="http://schemas.microsoft.com/office/drawing/2014/main" id="{C8B03365-6690-4749-B616-502CD5449815}"/>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3" name="Rectangle 82">
                  <a:extLst>
                    <a:ext uri="{FF2B5EF4-FFF2-40B4-BE49-F238E27FC236}">
                      <a16:creationId xmlns:a16="http://schemas.microsoft.com/office/drawing/2014/main" id="{71BB275D-1735-4B03-81B9-90C85BAA72C7}"/>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nvGrpSpPr>
              <p:cNvPr id="84" name="Group 83">
                <a:extLst>
                  <a:ext uri="{FF2B5EF4-FFF2-40B4-BE49-F238E27FC236}">
                    <a16:creationId xmlns:a16="http://schemas.microsoft.com/office/drawing/2014/main" id="{E0ED5A95-FED1-48B7-9D00-644BDFE6FBC2}"/>
                  </a:ext>
                </a:extLst>
              </p:cNvPr>
              <p:cNvGrpSpPr/>
              <p:nvPr/>
            </p:nvGrpSpPr>
            <p:grpSpPr>
              <a:xfrm>
                <a:off x="5450282" y="4412643"/>
                <a:ext cx="2205338" cy="275653"/>
                <a:chOff x="1791813" y="5170622"/>
                <a:chExt cx="2205338" cy="275653"/>
              </a:xfrm>
            </p:grpSpPr>
            <p:sp>
              <p:nvSpPr>
                <p:cNvPr id="85" name="Rectangle 84">
                  <a:extLst>
                    <a:ext uri="{FF2B5EF4-FFF2-40B4-BE49-F238E27FC236}">
                      <a16:creationId xmlns:a16="http://schemas.microsoft.com/office/drawing/2014/main" id="{B073080F-C8DE-43EA-B8AA-3AF025F235DB}"/>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6" name="Rectangle 85">
                  <a:extLst>
                    <a:ext uri="{FF2B5EF4-FFF2-40B4-BE49-F238E27FC236}">
                      <a16:creationId xmlns:a16="http://schemas.microsoft.com/office/drawing/2014/main" id="{64FDFC63-279C-492E-AC57-264F108F3DCC}"/>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7" name="Rectangle 86">
                  <a:extLst>
                    <a:ext uri="{FF2B5EF4-FFF2-40B4-BE49-F238E27FC236}">
                      <a16:creationId xmlns:a16="http://schemas.microsoft.com/office/drawing/2014/main" id="{8A95C42B-42C3-4F4B-B254-D442FAB09689}"/>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8" name="Rectangle 87">
                  <a:extLst>
                    <a:ext uri="{FF2B5EF4-FFF2-40B4-BE49-F238E27FC236}">
                      <a16:creationId xmlns:a16="http://schemas.microsoft.com/office/drawing/2014/main" id="{3DD0557D-FF48-4038-A6DA-7DAFC52520C2}"/>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89" name="Rectangle 88">
                  <a:extLst>
                    <a:ext uri="{FF2B5EF4-FFF2-40B4-BE49-F238E27FC236}">
                      <a16:creationId xmlns:a16="http://schemas.microsoft.com/office/drawing/2014/main" id="{470C551D-EB91-4D2B-8102-BED3BCA5A3C1}"/>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0" name="Rectangle 89">
                  <a:extLst>
                    <a:ext uri="{FF2B5EF4-FFF2-40B4-BE49-F238E27FC236}">
                      <a16:creationId xmlns:a16="http://schemas.microsoft.com/office/drawing/2014/main" id="{A7C580E5-48F7-47A0-A85A-47C0AB8B2A27}"/>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1" name="Rectangle 90">
                  <a:extLst>
                    <a:ext uri="{FF2B5EF4-FFF2-40B4-BE49-F238E27FC236}">
                      <a16:creationId xmlns:a16="http://schemas.microsoft.com/office/drawing/2014/main" id="{A8B78E6F-958B-4E60-AAE4-332647DC2715}"/>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2" name="Rectangle 91">
                  <a:extLst>
                    <a:ext uri="{FF2B5EF4-FFF2-40B4-BE49-F238E27FC236}">
                      <a16:creationId xmlns:a16="http://schemas.microsoft.com/office/drawing/2014/main" id="{8D6D3C41-3644-436C-902D-60B035976A5B}"/>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nvGrpSpPr>
              <p:cNvPr id="93" name="Group 92">
                <a:extLst>
                  <a:ext uri="{FF2B5EF4-FFF2-40B4-BE49-F238E27FC236}">
                    <a16:creationId xmlns:a16="http://schemas.microsoft.com/office/drawing/2014/main" id="{ED1DAE72-AD04-4E8B-B828-5E5C983FD6EE}"/>
                  </a:ext>
                </a:extLst>
              </p:cNvPr>
              <p:cNvGrpSpPr/>
              <p:nvPr/>
            </p:nvGrpSpPr>
            <p:grpSpPr>
              <a:xfrm>
                <a:off x="5450282" y="4688296"/>
                <a:ext cx="2205338" cy="275653"/>
                <a:chOff x="1791813" y="5170622"/>
                <a:chExt cx="2205338" cy="275653"/>
              </a:xfrm>
            </p:grpSpPr>
            <p:sp>
              <p:nvSpPr>
                <p:cNvPr id="94" name="Rectangle 93">
                  <a:extLst>
                    <a:ext uri="{FF2B5EF4-FFF2-40B4-BE49-F238E27FC236}">
                      <a16:creationId xmlns:a16="http://schemas.microsoft.com/office/drawing/2014/main" id="{44F1C245-2496-4219-B8C3-1249FB92AFA3}"/>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5" name="Rectangle 94">
                  <a:extLst>
                    <a:ext uri="{FF2B5EF4-FFF2-40B4-BE49-F238E27FC236}">
                      <a16:creationId xmlns:a16="http://schemas.microsoft.com/office/drawing/2014/main" id="{9DE7A580-EA51-41DD-A7B6-3F71BD797A65}"/>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6" name="Rectangle 95">
                  <a:extLst>
                    <a:ext uri="{FF2B5EF4-FFF2-40B4-BE49-F238E27FC236}">
                      <a16:creationId xmlns:a16="http://schemas.microsoft.com/office/drawing/2014/main" id="{C8D29677-9FAF-4052-8AB8-9E5CCA0BF95A}"/>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7" name="Rectangle 96">
                  <a:extLst>
                    <a:ext uri="{FF2B5EF4-FFF2-40B4-BE49-F238E27FC236}">
                      <a16:creationId xmlns:a16="http://schemas.microsoft.com/office/drawing/2014/main" id="{D043DEBD-8A6F-4D10-B577-03C243D04F8F}"/>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8" name="Rectangle 97">
                  <a:extLst>
                    <a:ext uri="{FF2B5EF4-FFF2-40B4-BE49-F238E27FC236}">
                      <a16:creationId xmlns:a16="http://schemas.microsoft.com/office/drawing/2014/main" id="{A5236290-0901-4046-A914-B08C98153700}"/>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99" name="Rectangle 98">
                  <a:extLst>
                    <a:ext uri="{FF2B5EF4-FFF2-40B4-BE49-F238E27FC236}">
                      <a16:creationId xmlns:a16="http://schemas.microsoft.com/office/drawing/2014/main" id="{31F4FDF2-29C7-4C9C-B065-0146E4AB9632}"/>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00" name="Rectangle 99">
                  <a:extLst>
                    <a:ext uri="{FF2B5EF4-FFF2-40B4-BE49-F238E27FC236}">
                      <a16:creationId xmlns:a16="http://schemas.microsoft.com/office/drawing/2014/main" id="{5B0725FE-4002-4863-BDB9-58180B2C10F5}"/>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01" name="Rectangle 100">
                  <a:extLst>
                    <a:ext uri="{FF2B5EF4-FFF2-40B4-BE49-F238E27FC236}">
                      <a16:creationId xmlns:a16="http://schemas.microsoft.com/office/drawing/2014/main" id="{2E37080D-5778-4151-956D-2FCB04C06FA9}"/>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grpSp>
          <p:nvGrpSpPr>
            <p:cNvPr id="121" name="Group 120">
              <a:extLst>
                <a:ext uri="{FF2B5EF4-FFF2-40B4-BE49-F238E27FC236}">
                  <a16:creationId xmlns:a16="http://schemas.microsoft.com/office/drawing/2014/main" id="{6F79C1BB-2E14-4BB1-931A-B0836958A712}"/>
                </a:ext>
              </a:extLst>
            </p:cNvPr>
            <p:cNvGrpSpPr/>
            <p:nvPr/>
          </p:nvGrpSpPr>
          <p:grpSpPr>
            <a:xfrm>
              <a:off x="5450282" y="5308449"/>
              <a:ext cx="2205338" cy="826959"/>
              <a:chOff x="5450282" y="4136990"/>
              <a:chExt cx="2205338" cy="826959"/>
            </a:xfrm>
          </p:grpSpPr>
          <p:grpSp>
            <p:nvGrpSpPr>
              <p:cNvPr id="122" name="Group 121">
                <a:extLst>
                  <a:ext uri="{FF2B5EF4-FFF2-40B4-BE49-F238E27FC236}">
                    <a16:creationId xmlns:a16="http://schemas.microsoft.com/office/drawing/2014/main" id="{6083E054-1E05-4D85-8590-79C5D3275A86}"/>
                  </a:ext>
                </a:extLst>
              </p:cNvPr>
              <p:cNvGrpSpPr/>
              <p:nvPr/>
            </p:nvGrpSpPr>
            <p:grpSpPr>
              <a:xfrm>
                <a:off x="5450282" y="4136990"/>
                <a:ext cx="2205338" cy="275653"/>
                <a:chOff x="1791813" y="5170622"/>
                <a:chExt cx="2205338" cy="275653"/>
              </a:xfrm>
            </p:grpSpPr>
            <p:sp>
              <p:nvSpPr>
                <p:cNvPr id="141" name="Rectangle 140">
                  <a:extLst>
                    <a:ext uri="{FF2B5EF4-FFF2-40B4-BE49-F238E27FC236}">
                      <a16:creationId xmlns:a16="http://schemas.microsoft.com/office/drawing/2014/main" id="{0D91A818-786F-4EA0-AAFE-068A423536D9}"/>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2" name="Rectangle 141">
                  <a:extLst>
                    <a:ext uri="{FF2B5EF4-FFF2-40B4-BE49-F238E27FC236}">
                      <a16:creationId xmlns:a16="http://schemas.microsoft.com/office/drawing/2014/main" id="{4281BBF8-8A27-4C78-A4EA-1C68A6E6687C}"/>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3" name="Rectangle 142">
                  <a:extLst>
                    <a:ext uri="{FF2B5EF4-FFF2-40B4-BE49-F238E27FC236}">
                      <a16:creationId xmlns:a16="http://schemas.microsoft.com/office/drawing/2014/main" id="{482B646F-749C-4ADC-B754-4D19F61F4FD6}"/>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4" name="Rectangle 143">
                  <a:extLst>
                    <a:ext uri="{FF2B5EF4-FFF2-40B4-BE49-F238E27FC236}">
                      <a16:creationId xmlns:a16="http://schemas.microsoft.com/office/drawing/2014/main" id="{6568ED34-1FF1-4CB6-A8AF-69BFBCDB1439}"/>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5" name="Rectangle 144">
                  <a:extLst>
                    <a:ext uri="{FF2B5EF4-FFF2-40B4-BE49-F238E27FC236}">
                      <a16:creationId xmlns:a16="http://schemas.microsoft.com/office/drawing/2014/main" id="{67B18CE5-A177-4519-A70D-3B6138D18FDA}"/>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6" name="Rectangle 145">
                  <a:extLst>
                    <a:ext uri="{FF2B5EF4-FFF2-40B4-BE49-F238E27FC236}">
                      <a16:creationId xmlns:a16="http://schemas.microsoft.com/office/drawing/2014/main" id="{F5325B4E-2BDC-4E7C-A200-52A580F55D58}"/>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7" name="Rectangle 146">
                  <a:extLst>
                    <a:ext uri="{FF2B5EF4-FFF2-40B4-BE49-F238E27FC236}">
                      <a16:creationId xmlns:a16="http://schemas.microsoft.com/office/drawing/2014/main" id="{49F58C05-8EB8-47A2-9201-FAB732DE4648}"/>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8" name="Rectangle 147">
                  <a:extLst>
                    <a:ext uri="{FF2B5EF4-FFF2-40B4-BE49-F238E27FC236}">
                      <a16:creationId xmlns:a16="http://schemas.microsoft.com/office/drawing/2014/main" id="{FD6FA77B-EA7C-4712-8954-A7D7BC308335}"/>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nvGrpSpPr>
              <p:cNvPr id="123" name="Group 122">
                <a:extLst>
                  <a:ext uri="{FF2B5EF4-FFF2-40B4-BE49-F238E27FC236}">
                    <a16:creationId xmlns:a16="http://schemas.microsoft.com/office/drawing/2014/main" id="{720B80E6-5641-4DED-A673-028D11CF9B45}"/>
                  </a:ext>
                </a:extLst>
              </p:cNvPr>
              <p:cNvGrpSpPr/>
              <p:nvPr/>
            </p:nvGrpSpPr>
            <p:grpSpPr>
              <a:xfrm>
                <a:off x="5450282" y="4412643"/>
                <a:ext cx="2205338" cy="275653"/>
                <a:chOff x="1791813" y="5170622"/>
                <a:chExt cx="2205338" cy="275653"/>
              </a:xfrm>
            </p:grpSpPr>
            <p:sp>
              <p:nvSpPr>
                <p:cNvPr id="133" name="Rectangle 132">
                  <a:extLst>
                    <a:ext uri="{FF2B5EF4-FFF2-40B4-BE49-F238E27FC236}">
                      <a16:creationId xmlns:a16="http://schemas.microsoft.com/office/drawing/2014/main" id="{CF397E44-278E-4E3A-8ABF-200FF03BACCB}"/>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4" name="Rectangle 133">
                  <a:extLst>
                    <a:ext uri="{FF2B5EF4-FFF2-40B4-BE49-F238E27FC236}">
                      <a16:creationId xmlns:a16="http://schemas.microsoft.com/office/drawing/2014/main" id="{1500DA3E-2462-4143-ABCA-2C26460C1EA2}"/>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5" name="Rectangle 134">
                  <a:extLst>
                    <a:ext uri="{FF2B5EF4-FFF2-40B4-BE49-F238E27FC236}">
                      <a16:creationId xmlns:a16="http://schemas.microsoft.com/office/drawing/2014/main" id="{2C6E1A91-6FF3-4FAC-BA48-E25685241872}"/>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6" name="Rectangle 135">
                  <a:extLst>
                    <a:ext uri="{FF2B5EF4-FFF2-40B4-BE49-F238E27FC236}">
                      <a16:creationId xmlns:a16="http://schemas.microsoft.com/office/drawing/2014/main" id="{FE56747D-0B52-48D6-A3E8-F7EB4FCFF724}"/>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7" name="Rectangle 136">
                  <a:extLst>
                    <a:ext uri="{FF2B5EF4-FFF2-40B4-BE49-F238E27FC236}">
                      <a16:creationId xmlns:a16="http://schemas.microsoft.com/office/drawing/2014/main" id="{29EA8804-888E-4BA7-A37F-F302EF54F7F7}"/>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8" name="Rectangle 137">
                  <a:extLst>
                    <a:ext uri="{FF2B5EF4-FFF2-40B4-BE49-F238E27FC236}">
                      <a16:creationId xmlns:a16="http://schemas.microsoft.com/office/drawing/2014/main" id="{2BFB14CD-CE67-49F3-8181-830F9AB027D2}"/>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9" name="Rectangle 138">
                  <a:extLst>
                    <a:ext uri="{FF2B5EF4-FFF2-40B4-BE49-F238E27FC236}">
                      <a16:creationId xmlns:a16="http://schemas.microsoft.com/office/drawing/2014/main" id="{E51847CF-6E55-45D9-8DC8-0E4D60FBB193}"/>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0" name="Rectangle 139">
                  <a:extLst>
                    <a:ext uri="{FF2B5EF4-FFF2-40B4-BE49-F238E27FC236}">
                      <a16:creationId xmlns:a16="http://schemas.microsoft.com/office/drawing/2014/main" id="{615CCE4E-F9A6-47DB-9916-05F85CB6D908}"/>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nvGrpSpPr>
              <p:cNvPr id="124" name="Group 123">
                <a:extLst>
                  <a:ext uri="{FF2B5EF4-FFF2-40B4-BE49-F238E27FC236}">
                    <a16:creationId xmlns:a16="http://schemas.microsoft.com/office/drawing/2014/main" id="{6ABBAE8A-EC8B-4489-8CFD-47C79C2ABD91}"/>
                  </a:ext>
                </a:extLst>
              </p:cNvPr>
              <p:cNvGrpSpPr/>
              <p:nvPr/>
            </p:nvGrpSpPr>
            <p:grpSpPr>
              <a:xfrm>
                <a:off x="5450282" y="4688296"/>
                <a:ext cx="2205338" cy="275653"/>
                <a:chOff x="1791813" y="5170622"/>
                <a:chExt cx="2205338" cy="275653"/>
              </a:xfrm>
            </p:grpSpPr>
            <p:sp>
              <p:nvSpPr>
                <p:cNvPr id="125" name="Rectangle 124">
                  <a:extLst>
                    <a:ext uri="{FF2B5EF4-FFF2-40B4-BE49-F238E27FC236}">
                      <a16:creationId xmlns:a16="http://schemas.microsoft.com/office/drawing/2014/main" id="{7FFA4BD3-2EF2-4026-B28C-E509A812E5AB}"/>
                    </a:ext>
                  </a:extLst>
                </p:cNvPr>
                <p:cNvSpPr/>
                <p:nvPr/>
              </p:nvSpPr>
              <p:spPr>
                <a:xfrm>
                  <a:off x="179181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6" name="Rectangle 125">
                  <a:extLst>
                    <a:ext uri="{FF2B5EF4-FFF2-40B4-BE49-F238E27FC236}">
                      <a16:creationId xmlns:a16="http://schemas.microsoft.com/office/drawing/2014/main" id="{24F34DD6-0FBA-4907-9922-66752D79539B}"/>
                    </a:ext>
                  </a:extLst>
                </p:cNvPr>
                <p:cNvSpPr/>
                <p:nvPr/>
              </p:nvSpPr>
              <p:spPr>
                <a:xfrm>
                  <a:off x="206660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7" name="Rectangle 126">
                  <a:extLst>
                    <a:ext uri="{FF2B5EF4-FFF2-40B4-BE49-F238E27FC236}">
                      <a16:creationId xmlns:a16="http://schemas.microsoft.com/office/drawing/2014/main" id="{F70D2B30-CD64-435B-843A-9E7DE68E1DD7}"/>
                    </a:ext>
                  </a:extLst>
                </p:cNvPr>
                <p:cNvSpPr/>
                <p:nvPr/>
              </p:nvSpPr>
              <p:spPr>
                <a:xfrm>
                  <a:off x="234489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8" name="Rectangle 127">
                  <a:extLst>
                    <a:ext uri="{FF2B5EF4-FFF2-40B4-BE49-F238E27FC236}">
                      <a16:creationId xmlns:a16="http://schemas.microsoft.com/office/drawing/2014/main" id="{E150ABC4-5AD7-448E-A395-30DD9AC9E658}"/>
                    </a:ext>
                  </a:extLst>
                </p:cNvPr>
                <p:cNvSpPr/>
                <p:nvPr/>
              </p:nvSpPr>
              <p:spPr>
                <a:xfrm>
                  <a:off x="2619688"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9" name="Rectangle 128">
                  <a:extLst>
                    <a:ext uri="{FF2B5EF4-FFF2-40B4-BE49-F238E27FC236}">
                      <a16:creationId xmlns:a16="http://schemas.microsoft.com/office/drawing/2014/main" id="{4C7738A5-ABEA-46C6-BDAF-70E3C5C78ED4}"/>
                    </a:ext>
                  </a:extLst>
                </p:cNvPr>
                <p:cNvSpPr/>
                <p:nvPr/>
              </p:nvSpPr>
              <p:spPr>
                <a:xfrm>
                  <a:off x="2894482"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0" name="Rectangle 129">
                  <a:extLst>
                    <a:ext uri="{FF2B5EF4-FFF2-40B4-BE49-F238E27FC236}">
                      <a16:creationId xmlns:a16="http://schemas.microsoft.com/office/drawing/2014/main" id="{F763E142-3C5D-4C07-977F-E75BCA048040}"/>
                    </a:ext>
                  </a:extLst>
                </p:cNvPr>
                <p:cNvSpPr/>
                <p:nvPr/>
              </p:nvSpPr>
              <p:spPr>
                <a:xfrm>
                  <a:off x="3169276"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1" name="Rectangle 130">
                  <a:extLst>
                    <a:ext uri="{FF2B5EF4-FFF2-40B4-BE49-F238E27FC236}">
                      <a16:creationId xmlns:a16="http://schemas.microsoft.com/office/drawing/2014/main" id="{0A2F7B3B-6BB1-4819-B278-878299B60E7A}"/>
                    </a:ext>
                  </a:extLst>
                </p:cNvPr>
                <p:cNvSpPr/>
                <p:nvPr/>
              </p:nvSpPr>
              <p:spPr>
                <a:xfrm>
                  <a:off x="3444070"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2" name="Rectangle 131">
                  <a:extLst>
                    <a:ext uri="{FF2B5EF4-FFF2-40B4-BE49-F238E27FC236}">
                      <a16:creationId xmlns:a16="http://schemas.microsoft.com/office/drawing/2014/main" id="{40F3B8C8-491D-4498-A87D-528A9E8BA2B7}"/>
                    </a:ext>
                  </a:extLst>
                </p:cNvPr>
                <p:cNvSpPr/>
                <p:nvPr/>
              </p:nvSpPr>
              <p:spPr>
                <a:xfrm>
                  <a:off x="371886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grpSp>
        </p:grpSp>
        <p:sp>
          <p:nvSpPr>
            <p:cNvPr id="149" name="Content Placeholder 2">
              <a:extLst>
                <a:ext uri="{FF2B5EF4-FFF2-40B4-BE49-F238E27FC236}">
                  <a16:creationId xmlns:a16="http://schemas.microsoft.com/office/drawing/2014/main" id="{C82F041C-90D0-4138-ABC3-CDC5D7326F86}"/>
                </a:ext>
              </a:extLst>
            </p:cNvPr>
            <p:cNvSpPr txBox="1">
              <a:spLocks/>
            </p:cNvSpPr>
            <p:nvPr/>
          </p:nvSpPr>
          <p:spPr>
            <a:xfrm>
              <a:off x="5741260" y="4685615"/>
              <a:ext cx="1615430" cy="796958"/>
            </a:xfrm>
            <a:prstGeom prst="rect">
              <a:avLst/>
            </a:prstGeom>
          </p:spPr>
          <p:txBody>
            <a:bodyPr vert="horz" lIns="91440" tIns="45720" rIns="91440" bIns="45720" rtlCol="0" anchor="ct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8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grpSp>
      <p:sp>
        <p:nvSpPr>
          <p:cNvPr id="180" name="Multiplication Sign 179">
            <a:extLst>
              <a:ext uri="{FF2B5EF4-FFF2-40B4-BE49-F238E27FC236}">
                <a16:creationId xmlns:a16="http://schemas.microsoft.com/office/drawing/2014/main" id="{31E280DE-1348-4C6E-B950-D46D8708B7C2}"/>
              </a:ext>
            </a:extLst>
          </p:cNvPr>
          <p:cNvSpPr/>
          <p:nvPr/>
        </p:nvSpPr>
        <p:spPr>
          <a:xfrm>
            <a:off x="3519372" y="5043619"/>
            <a:ext cx="418091" cy="418091"/>
          </a:xfrm>
          <a:prstGeom prst="mathMultiply">
            <a:avLst>
              <a:gd name="adj1" fmla="val 446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1" name="Content Placeholder 2">
            <a:extLst>
              <a:ext uri="{FF2B5EF4-FFF2-40B4-BE49-F238E27FC236}">
                <a16:creationId xmlns:a16="http://schemas.microsoft.com/office/drawing/2014/main" id="{27D4438E-2D12-451E-845E-3201E17C1B96}"/>
              </a:ext>
            </a:extLst>
          </p:cNvPr>
          <p:cNvSpPr txBox="1">
            <a:spLocks/>
          </p:cNvSpPr>
          <p:nvPr/>
        </p:nvSpPr>
        <p:spPr>
          <a:xfrm>
            <a:off x="4115059" y="4029018"/>
            <a:ext cx="2031926" cy="36512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Tokens Embedding</a:t>
            </a:r>
          </a:p>
        </p:txBody>
      </p:sp>
      <p:cxnSp>
        <p:nvCxnSpPr>
          <p:cNvPr id="184" name="Straight Arrow Connector 183">
            <a:extLst>
              <a:ext uri="{FF2B5EF4-FFF2-40B4-BE49-F238E27FC236}">
                <a16:creationId xmlns:a16="http://schemas.microsoft.com/office/drawing/2014/main" id="{B3BF0565-A4DB-4948-8307-B13CBDA3AC33}"/>
              </a:ext>
            </a:extLst>
          </p:cNvPr>
          <p:cNvCxnSpPr>
            <a:cxnSpLocks/>
          </p:cNvCxnSpPr>
          <p:nvPr/>
        </p:nvCxnSpPr>
        <p:spPr>
          <a:xfrm>
            <a:off x="6288181" y="5233110"/>
            <a:ext cx="61913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97" name="Group 196">
            <a:extLst>
              <a:ext uri="{FF2B5EF4-FFF2-40B4-BE49-F238E27FC236}">
                <a16:creationId xmlns:a16="http://schemas.microsoft.com/office/drawing/2014/main" id="{38127CFF-0968-4E91-B20F-E10FCA550CB0}"/>
              </a:ext>
            </a:extLst>
          </p:cNvPr>
          <p:cNvGrpSpPr/>
          <p:nvPr/>
        </p:nvGrpSpPr>
        <p:grpSpPr>
          <a:xfrm>
            <a:off x="7249517" y="4236018"/>
            <a:ext cx="674950" cy="1994184"/>
            <a:chOff x="8571540" y="4274817"/>
            <a:chExt cx="674950" cy="1994184"/>
          </a:xfrm>
        </p:grpSpPr>
        <p:grpSp>
          <p:nvGrpSpPr>
            <p:cNvPr id="187" name="Group 186">
              <a:extLst>
                <a:ext uri="{FF2B5EF4-FFF2-40B4-BE49-F238E27FC236}">
                  <a16:creationId xmlns:a16="http://schemas.microsoft.com/office/drawing/2014/main" id="{334D082C-2EC5-4A78-8DBE-077B3C96BA0B}"/>
                </a:ext>
              </a:extLst>
            </p:cNvPr>
            <p:cNvGrpSpPr/>
            <p:nvPr/>
          </p:nvGrpSpPr>
          <p:grpSpPr>
            <a:xfrm rot="16200000">
              <a:off x="7913150" y="4935660"/>
              <a:ext cx="1994184" cy="672497"/>
              <a:chOff x="2001650" y="5169305"/>
              <a:chExt cx="1994184" cy="278288"/>
            </a:xfrm>
          </p:grpSpPr>
          <p:sp>
            <p:nvSpPr>
              <p:cNvPr id="188" name="Rectangle 187">
                <a:extLst>
                  <a:ext uri="{FF2B5EF4-FFF2-40B4-BE49-F238E27FC236}">
                    <a16:creationId xmlns:a16="http://schemas.microsoft.com/office/drawing/2014/main" id="{8E0A19E2-27EF-4091-99D2-E53BFEF00620}"/>
                  </a:ext>
                </a:extLst>
              </p:cNvPr>
              <p:cNvSpPr/>
              <p:nvPr/>
            </p:nvSpPr>
            <p:spPr>
              <a:xfrm rot="5400000">
                <a:off x="200033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-0,5114</a:t>
                </a:r>
              </a:p>
            </p:txBody>
          </p:sp>
          <p:sp>
            <p:nvSpPr>
              <p:cNvPr id="189" name="Rectangle 188">
                <a:extLst>
                  <a:ext uri="{FF2B5EF4-FFF2-40B4-BE49-F238E27FC236}">
                    <a16:creationId xmlns:a16="http://schemas.microsoft.com/office/drawing/2014/main" id="{54C6C87A-DEC5-4B83-B4D7-F856A83014B8}"/>
                  </a:ext>
                </a:extLst>
              </p:cNvPr>
              <p:cNvSpPr/>
              <p:nvPr/>
            </p:nvSpPr>
            <p:spPr>
              <a:xfrm rot="5400000">
                <a:off x="227512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0,0014</a:t>
                </a:r>
              </a:p>
            </p:txBody>
          </p:sp>
          <p:sp>
            <p:nvSpPr>
              <p:cNvPr id="190" name="Rectangle 189">
                <a:extLst>
                  <a:ext uri="{FF2B5EF4-FFF2-40B4-BE49-F238E27FC236}">
                    <a16:creationId xmlns:a16="http://schemas.microsoft.com/office/drawing/2014/main" id="{03C69E42-4BED-4D03-AE0C-724A2BCC7B13}"/>
                  </a:ext>
                </a:extLst>
              </p:cNvPr>
              <p:cNvSpPr/>
              <p:nvPr/>
            </p:nvSpPr>
            <p:spPr>
              <a:xfrm rot="5400000">
                <a:off x="255341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-0,0173</a:t>
                </a:r>
              </a:p>
            </p:txBody>
          </p:sp>
          <p:sp>
            <p:nvSpPr>
              <p:cNvPr id="193" name="Rectangle 192">
                <a:extLst>
                  <a:ext uri="{FF2B5EF4-FFF2-40B4-BE49-F238E27FC236}">
                    <a16:creationId xmlns:a16="http://schemas.microsoft.com/office/drawing/2014/main" id="{1E84578F-8AD7-42A8-85BA-EDEF022CAF2F}"/>
                  </a:ext>
                </a:extLst>
              </p:cNvPr>
              <p:cNvSpPr/>
              <p:nvPr/>
            </p:nvSpPr>
            <p:spPr>
              <a:xfrm rot="5400000">
                <a:off x="3169276"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0,0022</a:t>
                </a:r>
              </a:p>
            </p:txBody>
          </p:sp>
          <p:sp>
            <p:nvSpPr>
              <p:cNvPr id="194" name="Rectangle 193">
                <a:extLst>
                  <a:ext uri="{FF2B5EF4-FFF2-40B4-BE49-F238E27FC236}">
                    <a16:creationId xmlns:a16="http://schemas.microsoft.com/office/drawing/2014/main" id="{961FFBED-622D-4101-BEC2-F97A0ED47A4A}"/>
                  </a:ext>
                </a:extLst>
              </p:cNvPr>
              <p:cNvSpPr/>
              <p:nvPr/>
            </p:nvSpPr>
            <p:spPr>
              <a:xfrm rot="5400000">
                <a:off x="3444070"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0,7830</a:t>
                </a:r>
              </a:p>
            </p:txBody>
          </p:sp>
          <p:sp>
            <p:nvSpPr>
              <p:cNvPr id="195" name="Rectangle 194">
                <a:extLst>
                  <a:ext uri="{FF2B5EF4-FFF2-40B4-BE49-F238E27FC236}">
                    <a16:creationId xmlns:a16="http://schemas.microsoft.com/office/drawing/2014/main" id="{39B06EB8-8DF2-4F7C-9CEF-377E3CCD0794}"/>
                  </a:ext>
                </a:extLst>
              </p:cNvPr>
              <p:cNvSpPr/>
              <p:nvPr/>
            </p:nvSpPr>
            <p:spPr>
              <a:xfrm rot="5400000">
                <a:off x="3718864"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rPr>
                  <a:t>0,1907</a:t>
                </a:r>
              </a:p>
            </p:txBody>
          </p:sp>
        </p:grpSp>
        <p:sp>
          <p:nvSpPr>
            <p:cNvPr id="196" name="Content Placeholder 2">
              <a:extLst>
                <a:ext uri="{FF2B5EF4-FFF2-40B4-BE49-F238E27FC236}">
                  <a16:creationId xmlns:a16="http://schemas.microsoft.com/office/drawing/2014/main" id="{2064B1F7-FF87-4F2E-9D21-1809AA697CB9}"/>
                </a:ext>
              </a:extLst>
            </p:cNvPr>
            <p:cNvSpPr txBox="1">
              <a:spLocks/>
            </p:cNvSpPr>
            <p:nvPr/>
          </p:nvSpPr>
          <p:spPr>
            <a:xfrm>
              <a:off x="8571540" y="4916220"/>
              <a:ext cx="672498" cy="642471"/>
            </a:xfrm>
            <a:prstGeom prst="rect">
              <a:avLst/>
            </a:prstGeom>
          </p:spPr>
          <p:txBody>
            <a:bodyPr vert="horz" lIns="91440" tIns="45720" rIns="91440" bIns="45720" rtlCol="0" anchor="ct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8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grpSp>
      <p:sp>
        <p:nvSpPr>
          <p:cNvPr id="198" name="Content Placeholder 2">
            <a:extLst>
              <a:ext uri="{FF2B5EF4-FFF2-40B4-BE49-F238E27FC236}">
                <a16:creationId xmlns:a16="http://schemas.microsoft.com/office/drawing/2014/main" id="{7E0D0036-7A72-43BC-8670-AA224EE204D4}"/>
              </a:ext>
            </a:extLst>
          </p:cNvPr>
          <p:cNvSpPr txBox="1">
            <a:spLocks/>
          </p:cNvSpPr>
          <p:nvPr/>
        </p:nvSpPr>
        <p:spPr>
          <a:xfrm>
            <a:off x="6727165" y="3585598"/>
            <a:ext cx="1739994" cy="58559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 Score</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(logit)</a:t>
            </a:r>
          </a:p>
        </p:txBody>
      </p:sp>
      <p:sp>
        <p:nvSpPr>
          <p:cNvPr id="150" name="Content Placeholder 2">
            <a:extLst>
              <a:ext uri="{FF2B5EF4-FFF2-40B4-BE49-F238E27FC236}">
                <a16:creationId xmlns:a16="http://schemas.microsoft.com/office/drawing/2014/main" id="{E403B32E-8A19-42AE-956D-957C2654DFD1}"/>
              </a:ext>
            </a:extLst>
          </p:cNvPr>
          <p:cNvSpPr txBox="1">
            <a:spLocks/>
          </p:cNvSpPr>
          <p:nvPr/>
        </p:nvSpPr>
        <p:spPr>
          <a:xfrm>
            <a:off x="8631192" y="4315429"/>
            <a:ext cx="1568215" cy="189668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Use of</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800" b="1" i="1" dirty="0">
                <a:latin typeface="CMU Serif Upright Italic" panose="02000603000000000000" pitchFamily="2" charset="0"/>
                <a:ea typeface="CMU Serif Upright Italic" panose="02000603000000000000" pitchFamily="2" charset="0"/>
                <a:cs typeface="CMU Serif Upright Italic" panose="02000603000000000000" pitchFamily="2" charset="0"/>
              </a:rPr>
              <a:t>NUCLEUS</a:t>
            </a:r>
            <a:br>
              <a:rPr lang="en-US" sz="800" b="1"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br>
              <a:rPr lang="en-US" sz="800" b="1"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800" b="1"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SAMPLING</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strategy</a:t>
            </a:r>
          </a:p>
        </p:txBody>
      </p:sp>
      <p:sp>
        <p:nvSpPr>
          <p:cNvPr id="151" name="Rectangle 150">
            <a:extLst>
              <a:ext uri="{FF2B5EF4-FFF2-40B4-BE49-F238E27FC236}">
                <a16:creationId xmlns:a16="http://schemas.microsoft.com/office/drawing/2014/main" id="{A737E217-BA2A-49EB-93CD-1034A121B497}"/>
              </a:ext>
            </a:extLst>
          </p:cNvPr>
          <p:cNvSpPr/>
          <p:nvPr/>
        </p:nvSpPr>
        <p:spPr>
          <a:xfrm>
            <a:off x="10488927" y="5114837"/>
            <a:ext cx="672495"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200" dirty="0">
                <a:latin typeface="CMU Typewriter Text" panose="02000309000000000000" pitchFamily="50" charset="0"/>
                <a:ea typeface="CMU Typewriter Text" panose="02000309000000000000" pitchFamily="50" charset="0"/>
                <a:cs typeface="CMU Typewriter Text" panose="02000309000000000000" pitchFamily="50" charset="0"/>
              </a:rPr>
              <a:t>TOKEN</a:t>
            </a:r>
          </a:p>
        </p:txBody>
      </p:sp>
      <p:cxnSp>
        <p:nvCxnSpPr>
          <p:cNvPr id="152" name="Straight Arrow Connector 151">
            <a:extLst>
              <a:ext uri="{FF2B5EF4-FFF2-40B4-BE49-F238E27FC236}">
                <a16:creationId xmlns:a16="http://schemas.microsoft.com/office/drawing/2014/main" id="{CF8088A4-EB0B-467F-9B1E-E1A4583A1752}"/>
              </a:ext>
            </a:extLst>
          </p:cNvPr>
          <p:cNvCxnSpPr>
            <a:cxnSpLocks/>
          </p:cNvCxnSpPr>
          <p:nvPr/>
        </p:nvCxnSpPr>
        <p:spPr>
          <a:xfrm>
            <a:off x="8439235" y="5233110"/>
            <a:ext cx="192405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Content Placeholder 2">
            <a:extLst>
              <a:ext uri="{FF2B5EF4-FFF2-40B4-BE49-F238E27FC236}">
                <a16:creationId xmlns:a16="http://schemas.microsoft.com/office/drawing/2014/main" id="{BDB809DD-31AE-4318-A6C7-524B2D4FB05F}"/>
              </a:ext>
            </a:extLst>
          </p:cNvPr>
          <p:cNvSpPr txBox="1">
            <a:spLocks/>
          </p:cNvSpPr>
          <p:nvPr/>
        </p:nvSpPr>
        <p:spPr>
          <a:xfrm>
            <a:off x="10231806" y="4542415"/>
            <a:ext cx="1112266" cy="58559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Chosen</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a:t>
            </a:r>
          </a:p>
        </p:txBody>
      </p:sp>
      <p:sp>
        <p:nvSpPr>
          <p:cNvPr id="154" name="Content Placeholder 2">
            <a:extLst>
              <a:ext uri="{FF2B5EF4-FFF2-40B4-BE49-F238E27FC236}">
                <a16:creationId xmlns:a16="http://schemas.microsoft.com/office/drawing/2014/main" id="{51C732A1-31F7-49D3-A8DB-5BD87C8D92F4}"/>
              </a:ext>
            </a:extLst>
          </p:cNvPr>
          <p:cNvSpPr txBox="1">
            <a:spLocks/>
          </p:cNvSpPr>
          <p:nvPr/>
        </p:nvSpPr>
        <p:spPr>
          <a:xfrm>
            <a:off x="8074389" y="4205713"/>
            <a:ext cx="577104" cy="21774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2800"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sp>
        <p:nvSpPr>
          <p:cNvPr id="155" name="Content Placeholder 2">
            <a:extLst>
              <a:ext uri="{FF2B5EF4-FFF2-40B4-BE49-F238E27FC236}">
                <a16:creationId xmlns:a16="http://schemas.microsoft.com/office/drawing/2014/main" id="{C9EE8CA8-41AE-4419-B5B4-E8D0BCD49B03}"/>
              </a:ext>
            </a:extLst>
          </p:cNvPr>
          <p:cNvSpPr txBox="1">
            <a:spLocks/>
          </p:cNvSpPr>
          <p:nvPr/>
        </p:nvSpPr>
        <p:spPr>
          <a:xfrm>
            <a:off x="11193821" y="4205713"/>
            <a:ext cx="577104" cy="21774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2800"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spTree>
    <p:extLst>
      <p:ext uri="{BB962C8B-B14F-4D97-AF65-F5344CB8AC3E}">
        <p14:creationId xmlns:p14="http://schemas.microsoft.com/office/powerpoint/2010/main" val="3671133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Model</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24323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13</a:t>
            </a:fld>
            <a:endParaRPr lang="fr-FR"/>
          </a:p>
        </p:txBody>
      </p:sp>
      <p:sp>
        <p:nvSpPr>
          <p:cNvPr id="9" name="Content Placeholder 2">
            <a:extLst>
              <a:ext uri="{FF2B5EF4-FFF2-40B4-BE49-F238E27FC236}">
                <a16:creationId xmlns:a16="http://schemas.microsoft.com/office/drawing/2014/main" id="{471EC57E-D1E6-4EFF-8265-6411202B1306}"/>
              </a:ext>
            </a:extLst>
          </p:cNvPr>
          <p:cNvSpPr txBox="1">
            <a:spLocks/>
          </p:cNvSpPr>
          <p:nvPr/>
        </p:nvSpPr>
        <p:spPr>
          <a:xfrm>
            <a:off x="247174" y="1944478"/>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Tokens</a:t>
            </a:r>
          </a:p>
        </p:txBody>
      </p:sp>
      <p:sp>
        <p:nvSpPr>
          <p:cNvPr id="10" name="Content Placeholder 2">
            <a:extLst>
              <a:ext uri="{FF2B5EF4-FFF2-40B4-BE49-F238E27FC236}">
                <a16:creationId xmlns:a16="http://schemas.microsoft.com/office/drawing/2014/main" id="{E376E572-6008-484A-A79B-6A456F8C0941}"/>
              </a:ext>
            </a:extLst>
          </p:cNvPr>
          <p:cNvSpPr txBox="1">
            <a:spLocks/>
          </p:cNvSpPr>
          <p:nvPr/>
        </p:nvSpPr>
        <p:spPr>
          <a:xfrm>
            <a:off x="247174" y="2386198"/>
            <a:ext cx="11768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Segment</a:t>
            </a:r>
          </a:p>
        </p:txBody>
      </p:sp>
      <p:sp>
        <p:nvSpPr>
          <p:cNvPr id="11" name="Rectangle 10">
            <a:extLst>
              <a:ext uri="{FF2B5EF4-FFF2-40B4-BE49-F238E27FC236}">
                <a16:creationId xmlns:a16="http://schemas.microsoft.com/office/drawing/2014/main" id="{0563FB0D-92E4-41DB-B995-A9674AC024B7}"/>
              </a:ext>
            </a:extLst>
          </p:cNvPr>
          <p:cNvSpPr/>
          <p:nvPr/>
        </p:nvSpPr>
        <p:spPr>
          <a:xfrm>
            <a:off x="1423988" y="2462654"/>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 name="Rectangle 11">
            <a:extLst>
              <a:ext uri="{FF2B5EF4-FFF2-40B4-BE49-F238E27FC236}">
                <a16:creationId xmlns:a16="http://schemas.microsoft.com/office/drawing/2014/main" id="{5ADF0641-209F-4C3D-B7E8-B370045B9817}"/>
              </a:ext>
            </a:extLst>
          </p:cNvPr>
          <p:cNvSpPr/>
          <p:nvPr/>
        </p:nvSpPr>
        <p:spPr>
          <a:xfrm>
            <a:off x="1935861" y="2462654"/>
            <a:ext cx="2264092"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3" name="Rectangle 12">
            <a:extLst>
              <a:ext uri="{FF2B5EF4-FFF2-40B4-BE49-F238E27FC236}">
                <a16:creationId xmlns:a16="http://schemas.microsoft.com/office/drawing/2014/main" id="{4E8B3E55-B512-4FDC-A83B-6BD607838F1C}"/>
              </a:ext>
            </a:extLst>
          </p:cNvPr>
          <p:cNvSpPr/>
          <p:nvPr/>
        </p:nvSpPr>
        <p:spPr>
          <a:xfrm>
            <a:off x="4199950" y="2462654"/>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4" name="Rectangle 13">
            <a:extLst>
              <a:ext uri="{FF2B5EF4-FFF2-40B4-BE49-F238E27FC236}">
                <a16:creationId xmlns:a16="http://schemas.microsoft.com/office/drawing/2014/main" id="{14BDF0E5-91FC-438C-B621-E6CB665CADD9}"/>
              </a:ext>
            </a:extLst>
          </p:cNvPr>
          <p:cNvSpPr/>
          <p:nvPr/>
        </p:nvSpPr>
        <p:spPr>
          <a:xfrm>
            <a:off x="5181026" y="2462654"/>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7" name="Rectangle 16">
            <a:extLst>
              <a:ext uri="{FF2B5EF4-FFF2-40B4-BE49-F238E27FC236}">
                <a16:creationId xmlns:a16="http://schemas.microsoft.com/office/drawing/2014/main" id="{3A519CA1-70A8-4568-AAA6-BA697182F191}"/>
              </a:ext>
            </a:extLst>
          </p:cNvPr>
          <p:cNvSpPr/>
          <p:nvPr/>
        </p:nvSpPr>
        <p:spPr>
          <a:xfrm>
            <a:off x="5876921" y="2462653"/>
            <a:ext cx="981075"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8" name="Rectangle 17">
            <a:extLst>
              <a:ext uri="{FF2B5EF4-FFF2-40B4-BE49-F238E27FC236}">
                <a16:creationId xmlns:a16="http://schemas.microsoft.com/office/drawing/2014/main" id="{A1A1C02E-9A04-421A-9E12-0ACFD885726C}"/>
              </a:ext>
            </a:extLst>
          </p:cNvPr>
          <p:cNvSpPr/>
          <p:nvPr/>
        </p:nvSpPr>
        <p:spPr>
          <a:xfrm>
            <a:off x="6857995" y="2462653"/>
            <a:ext cx="2264091"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9" name="Rectangle 18">
            <a:extLst>
              <a:ext uri="{FF2B5EF4-FFF2-40B4-BE49-F238E27FC236}">
                <a16:creationId xmlns:a16="http://schemas.microsoft.com/office/drawing/2014/main" id="{298F25AD-5B7E-4A17-9209-25E489C2A58D}"/>
              </a:ext>
            </a:extLst>
          </p:cNvPr>
          <p:cNvSpPr/>
          <p:nvPr/>
        </p:nvSpPr>
        <p:spPr>
          <a:xfrm>
            <a:off x="5526783" y="2462654"/>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0" name="Rectangle 19">
            <a:extLst>
              <a:ext uri="{FF2B5EF4-FFF2-40B4-BE49-F238E27FC236}">
                <a16:creationId xmlns:a16="http://schemas.microsoft.com/office/drawing/2014/main" id="{82065B8A-BC37-4EC0-83F1-223EABF7E346}"/>
              </a:ext>
            </a:extLst>
          </p:cNvPr>
          <p:cNvSpPr/>
          <p:nvPr/>
        </p:nvSpPr>
        <p:spPr>
          <a:xfrm>
            <a:off x="9122086" y="2462652"/>
            <a:ext cx="2293626"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1" name="Rectangle 20">
            <a:extLst>
              <a:ext uri="{FF2B5EF4-FFF2-40B4-BE49-F238E27FC236}">
                <a16:creationId xmlns:a16="http://schemas.microsoft.com/office/drawing/2014/main" id="{3DF085A0-7D47-44AE-981F-13C971153849}"/>
              </a:ext>
            </a:extLst>
          </p:cNvPr>
          <p:cNvSpPr/>
          <p:nvPr/>
        </p:nvSpPr>
        <p:spPr>
          <a:xfrm>
            <a:off x="1423988" y="2014856"/>
            <a:ext cx="511872" cy="27565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[PAD]</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2" name="Rectangle 21">
            <a:extLst>
              <a:ext uri="{FF2B5EF4-FFF2-40B4-BE49-F238E27FC236}">
                <a16:creationId xmlns:a16="http://schemas.microsoft.com/office/drawing/2014/main" id="{96FF6770-6C76-4423-9601-55D40F40D312}"/>
              </a:ext>
            </a:extLst>
          </p:cNvPr>
          <p:cNvSpPr/>
          <p:nvPr/>
        </p:nvSpPr>
        <p:spPr>
          <a:xfrm>
            <a:off x="1935858" y="2014854"/>
            <a:ext cx="345759"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[P3]</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3" name="Rectangle 22">
            <a:extLst>
              <a:ext uri="{FF2B5EF4-FFF2-40B4-BE49-F238E27FC236}">
                <a16:creationId xmlns:a16="http://schemas.microsoft.com/office/drawing/2014/main" id="{4FBBA4BD-7FE1-4B2D-AA55-C92C207F2248}"/>
              </a:ext>
            </a:extLst>
          </p:cNvPr>
          <p:cNvSpPr/>
          <p:nvPr/>
        </p:nvSpPr>
        <p:spPr>
          <a:xfrm>
            <a:off x="4199948" y="2014854"/>
            <a:ext cx="345759"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[SUM]</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4" name="Rectangle 23">
            <a:extLst>
              <a:ext uri="{FF2B5EF4-FFF2-40B4-BE49-F238E27FC236}">
                <a16:creationId xmlns:a16="http://schemas.microsoft.com/office/drawing/2014/main" id="{68340F55-4F95-4F02-B476-ED9680D2CA44}"/>
              </a:ext>
            </a:extLst>
          </p:cNvPr>
          <p:cNvSpPr/>
          <p:nvPr/>
        </p:nvSpPr>
        <p:spPr>
          <a:xfrm>
            <a:off x="5181026" y="2014856"/>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5" name="Rectangle 24">
            <a:extLst>
              <a:ext uri="{FF2B5EF4-FFF2-40B4-BE49-F238E27FC236}">
                <a16:creationId xmlns:a16="http://schemas.microsoft.com/office/drawing/2014/main" id="{F73CC196-DC47-4199-8C02-C3DBCC5BFEAE}"/>
              </a:ext>
            </a:extLst>
          </p:cNvPr>
          <p:cNvSpPr/>
          <p:nvPr/>
        </p:nvSpPr>
        <p:spPr>
          <a:xfrm>
            <a:off x="5876921" y="2014855"/>
            <a:ext cx="345757" cy="275653"/>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a:latin typeface="CMU Typewriter Text" panose="02000309000000000000" pitchFamily="50" charset="0"/>
                <a:ea typeface="CMU Typewriter Text" panose="02000309000000000000" pitchFamily="50" charset="0"/>
                <a:cs typeface="CMU Typewriter Text" panose="02000309000000000000" pitchFamily="50" charset="0"/>
              </a:rPr>
              <a:t>[ENT]</a:t>
            </a:r>
            <a:endPar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6" name="Rectangle 25">
            <a:extLst>
              <a:ext uri="{FF2B5EF4-FFF2-40B4-BE49-F238E27FC236}">
                <a16:creationId xmlns:a16="http://schemas.microsoft.com/office/drawing/2014/main" id="{BD6054EB-F02A-4331-9FF5-20AA82B43423}"/>
              </a:ext>
            </a:extLst>
          </p:cNvPr>
          <p:cNvSpPr/>
          <p:nvPr/>
        </p:nvSpPr>
        <p:spPr>
          <a:xfrm>
            <a:off x="6857995" y="2014855"/>
            <a:ext cx="345757" cy="275653"/>
          </a:xfrm>
          <a:prstGeom prst="rect">
            <a:avLst/>
          </a:prstGeom>
          <a:solidFill>
            <a:srgbClr val="568FB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[P1]</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7" name="Rectangle 26">
            <a:extLst>
              <a:ext uri="{FF2B5EF4-FFF2-40B4-BE49-F238E27FC236}">
                <a16:creationId xmlns:a16="http://schemas.microsoft.com/office/drawing/2014/main" id="{A6015D89-87C4-413A-9902-96842590D349}"/>
              </a:ext>
            </a:extLst>
          </p:cNvPr>
          <p:cNvSpPr/>
          <p:nvPr/>
        </p:nvSpPr>
        <p:spPr>
          <a:xfrm>
            <a:off x="5526783" y="2014856"/>
            <a:ext cx="350138" cy="275653"/>
          </a:xfrm>
          <a:prstGeom prst="rect">
            <a:avLst/>
          </a:prstGeom>
          <a:solidFill>
            <a:srgbClr val="9771B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[S]</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8" name="Rectangle 27">
            <a:extLst>
              <a:ext uri="{FF2B5EF4-FFF2-40B4-BE49-F238E27FC236}">
                <a16:creationId xmlns:a16="http://schemas.microsoft.com/office/drawing/2014/main" id="{887049BA-295C-4CDA-87AB-B308018EB877}"/>
              </a:ext>
            </a:extLst>
          </p:cNvPr>
          <p:cNvSpPr/>
          <p:nvPr/>
        </p:nvSpPr>
        <p:spPr>
          <a:xfrm>
            <a:off x="9122086" y="2014854"/>
            <a:ext cx="345757" cy="275653"/>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[P2]</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29" name="Rectangle 28">
            <a:extLst>
              <a:ext uri="{FF2B5EF4-FFF2-40B4-BE49-F238E27FC236}">
                <a16:creationId xmlns:a16="http://schemas.microsoft.com/office/drawing/2014/main" id="{6C54D6DB-6644-4F14-869B-FA69E53DD33E}"/>
              </a:ext>
            </a:extLst>
          </p:cNvPr>
          <p:cNvSpPr/>
          <p:nvPr/>
        </p:nvSpPr>
        <p:spPr>
          <a:xfrm>
            <a:off x="2281615" y="2014854"/>
            <a:ext cx="1918333"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0" name="Rectangle 29">
            <a:extLst>
              <a:ext uri="{FF2B5EF4-FFF2-40B4-BE49-F238E27FC236}">
                <a16:creationId xmlns:a16="http://schemas.microsoft.com/office/drawing/2014/main" id="{FBA49BA3-BF0F-45FF-9BE6-7466D4F4125F}"/>
              </a:ext>
            </a:extLst>
          </p:cNvPr>
          <p:cNvSpPr/>
          <p:nvPr/>
        </p:nvSpPr>
        <p:spPr>
          <a:xfrm>
            <a:off x="4545703" y="2014854"/>
            <a:ext cx="635321"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1" name="Rectangle 30">
            <a:extLst>
              <a:ext uri="{FF2B5EF4-FFF2-40B4-BE49-F238E27FC236}">
                <a16:creationId xmlns:a16="http://schemas.microsoft.com/office/drawing/2014/main" id="{CB243F65-D2DD-4356-AE85-F64295118377}"/>
              </a:ext>
            </a:extLst>
          </p:cNvPr>
          <p:cNvSpPr/>
          <p:nvPr/>
        </p:nvSpPr>
        <p:spPr>
          <a:xfrm>
            <a:off x="6222676" y="2014854"/>
            <a:ext cx="635319" cy="275653"/>
          </a:xfrm>
          <a:prstGeom prst="rect">
            <a:avLst/>
          </a:prstGeom>
          <a:solidFill>
            <a:srgbClr val="81BB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2" name="Rectangle 31">
            <a:extLst>
              <a:ext uri="{FF2B5EF4-FFF2-40B4-BE49-F238E27FC236}">
                <a16:creationId xmlns:a16="http://schemas.microsoft.com/office/drawing/2014/main" id="{A4F596BB-D89A-421F-956B-D59D7FB98E0C}"/>
              </a:ext>
            </a:extLst>
          </p:cNvPr>
          <p:cNvSpPr/>
          <p:nvPr/>
        </p:nvSpPr>
        <p:spPr>
          <a:xfrm>
            <a:off x="7203750" y="2014854"/>
            <a:ext cx="1918336" cy="275653"/>
          </a:xfrm>
          <a:prstGeom prst="rect">
            <a:avLst/>
          </a:prstGeom>
          <a:solidFill>
            <a:srgbClr val="417AA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3" name="Rectangle 32">
            <a:extLst>
              <a:ext uri="{FF2B5EF4-FFF2-40B4-BE49-F238E27FC236}">
                <a16:creationId xmlns:a16="http://schemas.microsoft.com/office/drawing/2014/main" id="{6EFC9390-A160-4E42-A526-C8B77AD1824C}"/>
              </a:ext>
            </a:extLst>
          </p:cNvPr>
          <p:cNvSpPr/>
          <p:nvPr/>
        </p:nvSpPr>
        <p:spPr>
          <a:xfrm>
            <a:off x="9467841" y="2014854"/>
            <a:ext cx="1602114" cy="275653"/>
          </a:xfrm>
          <a:prstGeom prst="rect">
            <a:avLst/>
          </a:prstGeom>
          <a:solidFill>
            <a:srgbClr val="DAA6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rPr>
              <a:t>...</a:t>
            </a:r>
            <a:endParaRPr lang="fr-FR" sz="1200" b="1" dirty="0">
              <a:solidFill>
                <a:srgbClr val="3B495B"/>
              </a:solidFill>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36" name="Rectangle 35">
            <a:extLst>
              <a:ext uri="{FF2B5EF4-FFF2-40B4-BE49-F238E27FC236}">
                <a16:creationId xmlns:a16="http://schemas.microsoft.com/office/drawing/2014/main" id="{F9AA758A-7600-4DFB-9FE3-8EF23A66E715}"/>
              </a:ext>
            </a:extLst>
          </p:cNvPr>
          <p:cNvSpPr/>
          <p:nvPr/>
        </p:nvSpPr>
        <p:spPr>
          <a:xfrm>
            <a:off x="11069955" y="2014854"/>
            <a:ext cx="345757" cy="27565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solidFill>
                  <a:schemeClr val="tx1"/>
                </a:solidFill>
                <a:latin typeface="CMU Serif" panose="02000603000000000000" pitchFamily="2" charset="0"/>
                <a:ea typeface="CMU Serif" panose="02000603000000000000" pitchFamily="2" charset="0"/>
                <a:cs typeface="CMU Serif" panose="02000603000000000000" pitchFamily="2" charset="0"/>
              </a:rPr>
              <a:t>?</a:t>
            </a:r>
            <a:endParaRPr lang="fr-FR" dirty="0">
              <a:solidFill>
                <a:schemeClr val="tx1"/>
              </a:solidFill>
              <a:latin typeface="CMU Serif" panose="02000603000000000000" pitchFamily="2" charset="0"/>
              <a:ea typeface="CMU Serif" panose="02000603000000000000" pitchFamily="2" charset="0"/>
              <a:cs typeface="CMU Serif" panose="02000603000000000000" pitchFamily="2" charset="0"/>
            </a:endParaRPr>
          </a:p>
        </p:txBody>
      </p:sp>
      <p:sp>
        <p:nvSpPr>
          <p:cNvPr id="37" name="Content Placeholder 2">
            <a:extLst>
              <a:ext uri="{FF2B5EF4-FFF2-40B4-BE49-F238E27FC236}">
                <a16:creationId xmlns:a16="http://schemas.microsoft.com/office/drawing/2014/main" id="{36E248B3-F30B-4F9D-B0C6-D1CDE19B654F}"/>
              </a:ext>
            </a:extLst>
          </p:cNvPr>
          <p:cNvSpPr txBox="1">
            <a:spLocks/>
          </p:cNvSpPr>
          <p:nvPr/>
        </p:nvSpPr>
        <p:spPr>
          <a:xfrm>
            <a:off x="2616896"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P3</a:t>
            </a:r>
          </a:p>
        </p:txBody>
      </p:sp>
      <p:sp>
        <p:nvSpPr>
          <p:cNvPr id="38" name="Content Placeholder 2">
            <a:extLst>
              <a:ext uri="{FF2B5EF4-FFF2-40B4-BE49-F238E27FC236}">
                <a16:creationId xmlns:a16="http://schemas.microsoft.com/office/drawing/2014/main" id="{41D2196D-B4E0-44D9-B0D7-D893DDA3C675}"/>
              </a:ext>
            </a:extLst>
          </p:cNvPr>
          <p:cNvSpPr txBox="1">
            <a:spLocks/>
          </p:cNvSpPr>
          <p:nvPr/>
        </p:nvSpPr>
        <p:spPr>
          <a:xfrm>
            <a:off x="4199948"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Summaries</a:t>
            </a:r>
          </a:p>
        </p:txBody>
      </p:sp>
      <p:sp>
        <p:nvSpPr>
          <p:cNvPr id="39" name="Content Placeholder 2">
            <a:extLst>
              <a:ext uri="{FF2B5EF4-FFF2-40B4-BE49-F238E27FC236}">
                <a16:creationId xmlns:a16="http://schemas.microsoft.com/office/drawing/2014/main" id="{95387654-E04D-47E6-B9FC-C2F2F4876D6E}"/>
              </a:ext>
            </a:extLst>
          </p:cNvPr>
          <p:cNvSpPr txBox="1">
            <a:spLocks/>
          </p:cNvSpPr>
          <p:nvPr/>
        </p:nvSpPr>
        <p:spPr>
          <a:xfrm>
            <a:off x="7539033"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P1</a:t>
            </a:r>
          </a:p>
        </p:txBody>
      </p:sp>
      <p:sp>
        <p:nvSpPr>
          <p:cNvPr id="40" name="Content Placeholder 2">
            <a:extLst>
              <a:ext uri="{FF2B5EF4-FFF2-40B4-BE49-F238E27FC236}">
                <a16:creationId xmlns:a16="http://schemas.microsoft.com/office/drawing/2014/main" id="{D930ADEB-0471-4F3D-A6AB-DA8E367EEC84}"/>
              </a:ext>
            </a:extLst>
          </p:cNvPr>
          <p:cNvSpPr txBox="1">
            <a:spLocks/>
          </p:cNvSpPr>
          <p:nvPr/>
        </p:nvSpPr>
        <p:spPr>
          <a:xfrm>
            <a:off x="9817891" y="1549551"/>
            <a:ext cx="902014"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p>
        </p:txBody>
      </p:sp>
      <p:sp>
        <p:nvSpPr>
          <p:cNvPr id="41" name="Content Placeholder 2">
            <a:extLst>
              <a:ext uri="{FF2B5EF4-FFF2-40B4-BE49-F238E27FC236}">
                <a16:creationId xmlns:a16="http://schemas.microsoft.com/office/drawing/2014/main" id="{A786C861-5831-40AA-9EA5-E8FB98012516}"/>
              </a:ext>
            </a:extLst>
          </p:cNvPr>
          <p:cNvSpPr txBox="1">
            <a:spLocks/>
          </p:cNvSpPr>
          <p:nvPr/>
        </p:nvSpPr>
        <p:spPr>
          <a:xfrm>
            <a:off x="5876920"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Entities</a:t>
            </a:r>
          </a:p>
        </p:txBody>
      </p:sp>
      <p:sp>
        <p:nvSpPr>
          <p:cNvPr id="42" name="Content Placeholder 2">
            <a:extLst>
              <a:ext uri="{FF2B5EF4-FFF2-40B4-BE49-F238E27FC236}">
                <a16:creationId xmlns:a16="http://schemas.microsoft.com/office/drawing/2014/main" id="{9DEB7DE1-46B1-4AEA-ADAE-59FD90103286}"/>
              </a:ext>
            </a:extLst>
          </p:cNvPr>
          <p:cNvSpPr txBox="1">
            <a:spLocks/>
          </p:cNvSpPr>
          <p:nvPr/>
        </p:nvSpPr>
        <p:spPr>
          <a:xfrm>
            <a:off x="5038434" y="1549551"/>
            <a:ext cx="981076" cy="42648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Theme</a:t>
            </a:r>
            <a:b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1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&amp; Size</a:t>
            </a:r>
          </a:p>
        </p:txBody>
      </p:sp>
      <p:cxnSp>
        <p:nvCxnSpPr>
          <p:cNvPr id="250" name="Straight Arrow Connector 249">
            <a:extLst>
              <a:ext uri="{FF2B5EF4-FFF2-40B4-BE49-F238E27FC236}">
                <a16:creationId xmlns:a16="http://schemas.microsoft.com/office/drawing/2014/main" id="{6778B108-8B18-4E76-BD55-7CAB0FAF8D2F}"/>
              </a:ext>
            </a:extLst>
          </p:cNvPr>
          <p:cNvCxnSpPr>
            <a:cxnSpLocks/>
          </p:cNvCxnSpPr>
          <p:nvPr/>
        </p:nvCxnSpPr>
        <p:spPr>
          <a:xfrm>
            <a:off x="-1236568" y="5469506"/>
            <a:ext cx="864904" cy="0"/>
          </a:xfrm>
          <a:prstGeom prst="straightConnector1">
            <a:avLst/>
          </a:prstGeom>
          <a:ln w="38100">
            <a:noFill/>
            <a:tailEnd type="triangle"/>
          </a:ln>
        </p:spPr>
        <p:style>
          <a:lnRef idx="1">
            <a:schemeClr val="accent1"/>
          </a:lnRef>
          <a:fillRef idx="0">
            <a:schemeClr val="accent1"/>
          </a:fillRef>
          <a:effectRef idx="0">
            <a:schemeClr val="accent1"/>
          </a:effectRef>
          <a:fontRef idx="minor">
            <a:schemeClr val="tx1"/>
          </a:fontRef>
        </p:style>
      </p:cxnSp>
      <p:sp>
        <p:nvSpPr>
          <p:cNvPr id="256" name="Content Placeholder 2">
            <a:extLst>
              <a:ext uri="{FF2B5EF4-FFF2-40B4-BE49-F238E27FC236}">
                <a16:creationId xmlns:a16="http://schemas.microsoft.com/office/drawing/2014/main" id="{2613E91E-77E1-4605-9BDB-E95313626D31}"/>
              </a:ext>
            </a:extLst>
          </p:cNvPr>
          <p:cNvSpPr txBox="1">
            <a:spLocks/>
          </p:cNvSpPr>
          <p:nvPr/>
        </p:nvSpPr>
        <p:spPr>
          <a:xfrm>
            <a:off x="7071471" y="5308449"/>
            <a:ext cx="1543768" cy="98671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Real </a:t>
            </a:r>
            <a:r>
              <a:rPr lang="en-US" sz="1600" b="1"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Tokens Score</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(logit)</a:t>
            </a:r>
          </a:p>
        </p:txBody>
      </p:sp>
      <p:sp>
        <p:nvSpPr>
          <p:cNvPr id="43" name="Teardrop 42">
            <a:extLst>
              <a:ext uri="{FF2B5EF4-FFF2-40B4-BE49-F238E27FC236}">
                <a16:creationId xmlns:a16="http://schemas.microsoft.com/office/drawing/2014/main" id="{369D4E12-2A3B-4798-9DEA-5445386E0816}"/>
              </a:ext>
            </a:extLst>
          </p:cNvPr>
          <p:cNvSpPr/>
          <p:nvPr/>
        </p:nvSpPr>
        <p:spPr>
          <a:xfrm rot="18900000">
            <a:off x="4322801" y="5282593"/>
            <a:ext cx="1032728" cy="1032728"/>
          </a:xfrm>
          <a:prstGeom prst="teardrop">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7" name="Content Placeholder 2">
            <a:extLst>
              <a:ext uri="{FF2B5EF4-FFF2-40B4-BE49-F238E27FC236}">
                <a16:creationId xmlns:a16="http://schemas.microsoft.com/office/drawing/2014/main" id="{68D6BA37-2C54-4D61-B830-45968E3365A5}"/>
              </a:ext>
            </a:extLst>
          </p:cNvPr>
          <p:cNvSpPr txBox="1">
            <a:spLocks/>
          </p:cNvSpPr>
          <p:nvPr/>
        </p:nvSpPr>
        <p:spPr>
          <a:xfrm>
            <a:off x="4347777" y="5355535"/>
            <a:ext cx="982776" cy="88684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Cross-Entropy</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Loss</a:t>
            </a:r>
          </a:p>
        </p:txBody>
      </p:sp>
      <p:cxnSp>
        <p:nvCxnSpPr>
          <p:cNvPr id="258" name="Straight Arrow Connector 257">
            <a:extLst>
              <a:ext uri="{FF2B5EF4-FFF2-40B4-BE49-F238E27FC236}">
                <a16:creationId xmlns:a16="http://schemas.microsoft.com/office/drawing/2014/main" id="{86F59774-0A9A-4F3A-A588-1B704AA0F6FD}"/>
              </a:ext>
            </a:extLst>
          </p:cNvPr>
          <p:cNvCxnSpPr>
            <a:cxnSpLocks/>
            <a:endCxn id="43" idx="5"/>
          </p:cNvCxnSpPr>
          <p:nvPr/>
        </p:nvCxnSpPr>
        <p:spPr>
          <a:xfrm>
            <a:off x="2432304" y="5798957"/>
            <a:ext cx="189049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Straight Arrow Connector 258">
            <a:extLst>
              <a:ext uri="{FF2B5EF4-FFF2-40B4-BE49-F238E27FC236}">
                <a16:creationId xmlns:a16="http://schemas.microsoft.com/office/drawing/2014/main" id="{9677C2E7-E196-4684-BBF1-73E17E5A2F5C}"/>
              </a:ext>
            </a:extLst>
          </p:cNvPr>
          <p:cNvCxnSpPr>
            <a:cxnSpLocks/>
            <a:endCxn id="43" idx="1"/>
          </p:cNvCxnSpPr>
          <p:nvPr/>
        </p:nvCxnSpPr>
        <p:spPr>
          <a:xfrm flipH="1">
            <a:off x="5355528" y="5798957"/>
            <a:ext cx="86714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Connector: Elbow 259">
            <a:extLst>
              <a:ext uri="{FF2B5EF4-FFF2-40B4-BE49-F238E27FC236}">
                <a16:creationId xmlns:a16="http://schemas.microsoft.com/office/drawing/2014/main" id="{5C73C875-EE8E-4019-AEBE-5F708DEEEAC1}"/>
              </a:ext>
            </a:extLst>
          </p:cNvPr>
          <p:cNvCxnSpPr>
            <a:cxnSpLocks/>
            <a:stCxn id="43" idx="7"/>
            <a:endCxn id="293" idx="3"/>
          </p:cNvCxnSpPr>
          <p:nvPr/>
        </p:nvCxnSpPr>
        <p:spPr>
          <a:xfrm rot="16200000" flipV="1">
            <a:off x="3546325" y="3775867"/>
            <a:ext cx="1186253" cy="1399429"/>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1" name="Arrow: U-Turn 260">
            <a:extLst>
              <a:ext uri="{FF2B5EF4-FFF2-40B4-BE49-F238E27FC236}">
                <a16:creationId xmlns:a16="http://schemas.microsoft.com/office/drawing/2014/main" id="{490908BB-2645-44D6-BBA5-FCFFCDE9AE85}"/>
              </a:ext>
            </a:extLst>
          </p:cNvPr>
          <p:cNvSpPr/>
          <p:nvPr/>
        </p:nvSpPr>
        <p:spPr>
          <a:xfrm rot="16200000">
            <a:off x="3964178" y="3504794"/>
            <a:ext cx="253587" cy="250973"/>
          </a:xfrm>
          <a:prstGeom prst="uturnArrow">
            <a:avLst>
              <a:gd name="adj1" fmla="val 17655"/>
              <a:gd name="adj2" fmla="val 20949"/>
              <a:gd name="adj3" fmla="val 41747"/>
              <a:gd name="adj4" fmla="val 46634"/>
              <a:gd name="adj5" fmla="val 1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62" name="Content Placeholder 2">
            <a:extLst>
              <a:ext uri="{FF2B5EF4-FFF2-40B4-BE49-F238E27FC236}">
                <a16:creationId xmlns:a16="http://schemas.microsoft.com/office/drawing/2014/main" id="{E316C040-6E9D-4DBF-BCB1-162075CE28A4}"/>
              </a:ext>
            </a:extLst>
          </p:cNvPr>
          <p:cNvSpPr txBox="1">
            <a:spLocks/>
          </p:cNvSpPr>
          <p:nvPr/>
        </p:nvSpPr>
        <p:spPr>
          <a:xfrm>
            <a:off x="4230505" y="3380211"/>
            <a:ext cx="1767773" cy="57909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t>FINE-TUNE</a:t>
            </a:r>
            <a:endParaRPr lang="en-US" sz="1800" dirty="0"/>
          </a:p>
        </p:txBody>
      </p:sp>
      <p:grpSp>
        <p:nvGrpSpPr>
          <p:cNvPr id="263" name="Group 262">
            <a:extLst>
              <a:ext uri="{FF2B5EF4-FFF2-40B4-BE49-F238E27FC236}">
                <a16:creationId xmlns:a16="http://schemas.microsoft.com/office/drawing/2014/main" id="{F9E254E6-5820-4F3E-8215-451A50A0DAA1}"/>
              </a:ext>
            </a:extLst>
          </p:cNvPr>
          <p:cNvGrpSpPr/>
          <p:nvPr/>
        </p:nvGrpSpPr>
        <p:grpSpPr>
          <a:xfrm>
            <a:off x="1781892" y="4955407"/>
            <a:ext cx="557247" cy="1646423"/>
            <a:chOff x="8571540" y="4274817"/>
            <a:chExt cx="674950" cy="1994184"/>
          </a:xfrm>
        </p:grpSpPr>
        <p:grpSp>
          <p:nvGrpSpPr>
            <p:cNvPr id="264" name="Group 263">
              <a:extLst>
                <a:ext uri="{FF2B5EF4-FFF2-40B4-BE49-F238E27FC236}">
                  <a16:creationId xmlns:a16="http://schemas.microsoft.com/office/drawing/2014/main" id="{A7C867B6-2232-4778-822E-A200B60DF81C}"/>
                </a:ext>
              </a:extLst>
            </p:cNvPr>
            <p:cNvGrpSpPr/>
            <p:nvPr/>
          </p:nvGrpSpPr>
          <p:grpSpPr>
            <a:xfrm rot="16200000">
              <a:off x="7913150" y="4935660"/>
              <a:ext cx="1994184" cy="672497"/>
              <a:chOff x="2001650" y="5169305"/>
              <a:chExt cx="1994184" cy="278288"/>
            </a:xfrm>
          </p:grpSpPr>
          <p:sp>
            <p:nvSpPr>
              <p:cNvPr id="266" name="Rectangle 265">
                <a:extLst>
                  <a:ext uri="{FF2B5EF4-FFF2-40B4-BE49-F238E27FC236}">
                    <a16:creationId xmlns:a16="http://schemas.microsoft.com/office/drawing/2014/main" id="{437A589B-F2D3-49A7-9EC5-34086AA97060}"/>
                  </a:ext>
                </a:extLst>
              </p:cNvPr>
              <p:cNvSpPr/>
              <p:nvPr/>
            </p:nvSpPr>
            <p:spPr>
              <a:xfrm rot="5400000">
                <a:off x="200033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-0,5114</a:t>
                </a:r>
              </a:p>
            </p:txBody>
          </p:sp>
          <p:sp>
            <p:nvSpPr>
              <p:cNvPr id="267" name="Rectangle 266">
                <a:extLst>
                  <a:ext uri="{FF2B5EF4-FFF2-40B4-BE49-F238E27FC236}">
                    <a16:creationId xmlns:a16="http://schemas.microsoft.com/office/drawing/2014/main" id="{D35A5437-E0E9-40FC-AA90-7A1B0369689B}"/>
                  </a:ext>
                </a:extLst>
              </p:cNvPr>
              <p:cNvSpPr/>
              <p:nvPr/>
            </p:nvSpPr>
            <p:spPr>
              <a:xfrm rot="5400000">
                <a:off x="227512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0,0014</a:t>
                </a:r>
              </a:p>
            </p:txBody>
          </p:sp>
          <p:sp>
            <p:nvSpPr>
              <p:cNvPr id="268" name="Rectangle 267">
                <a:extLst>
                  <a:ext uri="{FF2B5EF4-FFF2-40B4-BE49-F238E27FC236}">
                    <a16:creationId xmlns:a16="http://schemas.microsoft.com/office/drawing/2014/main" id="{8CD02D2C-F0B6-4B2D-B4B0-148633FB3B35}"/>
                  </a:ext>
                </a:extLst>
              </p:cNvPr>
              <p:cNvSpPr/>
              <p:nvPr/>
            </p:nvSpPr>
            <p:spPr>
              <a:xfrm rot="5400000">
                <a:off x="255341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-0,0173</a:t>
                </a:r>
              </a:p>
            </p:txBody>
          </p:sp>
          <p:sp>
            <p:nvSpPr>
              <p:cNvPr id="269" name="Rectangle 268">
                <a:extLst>
                  <a:ext uri="{FF2B5EF4-FFF2-40B4-BE49-F238E27FC236}">
                    <a16:creationId xmlns:a16="http://schemas.microsoft.com/office/drawing/2014/main" id="{997D451B-3449-4168-B840-14AA168D0CCA}"/>
                  </a:ext>
                </a:extLst>
              </p:cNvPr>
              <p:cNvSpPr/>
              <p:nvPr/>
            </p:nvSpPr>
            <p:spPr>
              <a:xfrm rot="5400000">
                <a:off x="3169276"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0,0022</a:t>
                </a:r>
              </a:p>
            </p:txBody>
          </p:sp>
          <p:sp>
            <p:nvSpPr>
              <p:cNvPr id="270" name="Rectangle 269">
                <a:extLst>
                  <a:ext uri="{FF2B5EF4-FFF2-40B4-BE49-F238E27FC236}">
                    <a16:creationId xmlns:a16="http://schemas.microsoft.com/office/drawing/2014/main" id="{8770081E-7716-4997-8CE8-2B2BDE445F13}"/>
                  </a:ext>
                </a:extLst>
              </p:cNvPr>
              <p:cNvSpPr/>
              <p:nvPr/>
            </p:nvSpPr>
            <p:spPr>
              <a:xfrm rot="5400000">
                <a:off x="3444070"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0,7830</a:t>
                </a:r>
              </a:p>
            </p:txBody>
          </p:sp>
          <p:sp>
            <p:nvSpPr>
              <p:cNvPr id="271" name="Rectangle 270">
                <a:extLst>
                  <a:ext uri="{FF2B5EF4-FFF2-40B4-BE49-F238E27FC236}">
                    <a16:creationId xmlns:a16="http://schemas.microsoft.com/office/drawing/2014/main" id="{2A3E11B9-960C-4A66-9650-B376FA5AE592}"/>
                  </a:ext>
                </a:extLst>
              </p:cNvPr>
              <p:cNvSpPr/>
              <p:nvPr/>
            </p:nvSpPr>
            <p:spPr>
              <a:xfrm rot="5400000">
                <a:off x="3718864"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0,1907</a:t>
                </a:r>
              </a:p>
            </p:txBody>
          </p:sp>
        </p:grpSp>
        <p:sp>
          <p:nvSpPr>
            <p:cNvPr id="265" name="Content Placeholder 2">
              <a:extLst>
                <a:ext uri="{FF2B5EF4-FFF2-40B4-BE49-F238E27FC236}">
                  <a16:creationId xmlns:a16="http://schemas.microsoft.com/office/drawing/2014/main" id="{B68BAB96-FA9F-40F5-BEEE-D36D50B33E6C}"/>
                </a:ext>
              </a:extLst>
            </p:cNvPr>
            <p:cNvSpPr txBox="1">
              <a:spLocks/>
            </p:cNvSpPr>
            <p:nvPr/>
          </p:nvSpPr>
          <p:spPr>
            <a:xfrm>
              <a:off x="8571540" y="4881609"/>
              <a:ext cx="672498" cy="64247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grpSp>
      <p:sp>
        <p:nvSpPr>
          <p:cNvPr id="272" name="Content Placeholder 2">
            <a:extLst>
              <a:ext uri="{FF2B5EF4-FFF2-40B4-BE49-F238E27FC236}">
                <a16:creationId xmlns:a16="http://schemas.microsoft.com/office/drawing/2014/main" id="{18D90F47-1AC8-41A3-8976-42A55C350806}"/>
              </a:ext>
            </a:extLst>
          </p:cNvPr>
          <p:cNvSpPr txBox="1">
            <a:spLocks/>
          </p:cNvSpPr>
          <p:nvPr/>
        </p:nvSpPr>
        <p:spPr>
          <a:xfrm>
            <a:off x="298084" y="5355535"/>
            <a:ext cx="1515964" cy="78891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Token Score</a:t>
            </a:r>
            <a:b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br>
            <a:r>
              <a:rPr lang="en-US" sz="16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(logit)</a:t>
            </a:r>
          </a:p>
        </p:txBody>
      </p:sp>
      <p:grpSp>
        <p:nvGrpSpPr>
          <p:cNvPr id="282" name="Group 281">
            <a:extLst>
              <a:ext uri="{FF2B5EF4-FFF2-40B4-BE49-F238E27FC236}">
                <a16:creationId xmlns:a16="http://schemas.microsoft.com/office/drawing/2014/main" id="{B0C353D0-7883-4ECE-BA03-946F984DD1B8}"/>
              </a:ext>
            </a:extLst>
          </p:cNvPr>
          <p:cNvGrpSpPr/>
          <p:nvPr/>
        </p:nvGrpSpPr>
        <p:grpSpPr>
          <a:xfrm>
            <a:off x="6388521" y="4955407"/>
            <a:ext cx="557247" cy="1646423"/>
            <a:chOff x="8571540" y="4274817"/>
            <a:chExt cx="674950" cy="1994184"/>
          </a:xfrm>
        </p:grpSpPr>
        <p:grpSp>
          <p:nvGrpSpPr>
            <p:cNvPr id="283" name="Group 282">
              <a:extLst>
                <a:ext uri="{FF2B5EF4-FFF2-40B4-BE49-F238E27FC236}">
                  <a16:creationId xmlns:a16="http://schemas.microsoft.com/office/drawing/2014/main" id="{583870D1-04C9-482E-A48A-08655A24B237}"/>
                </a:ext>
              </a:extLst>
            </p:cNvPr>
            <p:cNvGrpSpPr/>
            <p:nvPr/>
          </p:nvGrpSpPr>
          <p:grpSpPr>
            <a:xfrm rot="16200000">
              <a:off x="7913150" y="4935660"/>
              <a:ext cx="1994184" cy="672497"/>
              <a:chOff x="2001650" y="5169305"/>
              <a:chExt cx="1994184" cy="278288"/>
            </a:xfrm>
          </p:grpSpPr>
          <p:sp>
            <p:nvSpPr>
              <p:cNvPr id="285" name="Rectangle 284">
                <a:extLst>
                  <a:ext uri="{FF2B5EF4-FFF2-40B4-BE49-F238E27FC236}">
                    <a16:creationId xmlns:a16="http://schemas.microsoft.com/office/drawing/2014/main" id="{A3615A10-9F29-419D-8320-4A0E96346155}"/>
                  </a:ext>
                </a:extLst>
              </p:cNvPr>
              <p:cNvSpPr/>
              <p:nvPr/>
            </p:nvSpPr>
            <p:spPr>
              <a:xfrm rot="5400000">
                <a:off x="2000333"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-0,4775</a:t>
                </a:r>
              </a:p>
            </p:txBody>
          </p:sp>
          <p:sp>
            <p:nvSpPr>
              <p:cNvPr id="286" name="Rectangle 285">
                <a:extLst>
                  <a:ext uri="{FF2B5EF4-FFF2-40B4-BE49-F238E27FC236}">
                    <a16:creationId xmlns:a16="http://schemas.microsoft.com/office/drawing/2014/main" id="{84FEB671-DDD6-4BF6-9273-BA9D1F49E7E4}"/>
                  </a:ext>
                </a:extLst>
              </p:cNvPr>
              <p:cNvSpPr/>
              <p:nvPr/>
            </p:nvSpPr>
            <p:spPr>
              <a:xfrm rot="5400000">
                <a:off x="2275127"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-0,1423</a:t>
                </a:r>
              </a:p>
            </p:txBody>
          </p:sp>
          <p:sp>
            <p:nvSpPr>
              <p:cNvPr id="287" name="Rectangle 286">
                <a:extLst>
                  <a:ext uri="{FF2B5EF4-FFF2-40B4-BE49-F238E27FC236}">
                    <a16:creationId xmlns:a16="http://schemas.microsoft.com/office/drawing/2014/main" id="{894446E7-E33A-40CC-8A2D-DA0B1B61795E}"/>
                  </a:ext>
                </a:extLst>
              </p:cNvPr>
              <p:cNvSpPr/>
              <p:nvPr/>
            </p:nvSpPr>
            <p:spPr>
              <a:xfrm rot="5400000">
                <a:off x="2553414" y="5170622"/>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-0,0047</a:t>
                </a:r>
              </a:p>
            </p:txBody>
          </p:sp>
          <p:sp>
            <p:nvSpPr>
              <p:cNvPr id="288" name="Rectangle 287">
                <a:extLst>
                  <a:ext uri="{FF2B5EF4-FFF2-40B4-BE49-F238E27FC236}">
                    <a16:creationId xmlns:a16="http://schemas.microsoft.com/office/drawing/2014/main" id="{AB70E5D1-9E6D-4E04-B256-05EB7DCEEA8D}"/>
                  </a:ext>
                </a:extLst>
              </p:cNvPr>
              <p:cNvSpPr/>
              <p:nvPr/>
            </p:nvSpPr>
            <p:spPr>
              <a:xfrm rot="5400000">
                <a:off x="3169276"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0,0104</a:t>
                </a:r>
              </a:p>
            </p:txBody>
          </p:sp>
          <p:sp>
            <p:nvSpPr>
              <p:cNvPr id="289" name="Rectangle 288">
                <a:extLst>
                  <a:ext uri="{FF2B5EF4-FFF2-40B4-BE49-F238E27FC236}">
                    <a16:creationId xmlns:a16="http://schemas.microsoft.com/office/drawing/2014/main" id="{CE3ED555-26C8-47DB-AE6C-4FEB59D572A1}"/>
                  </a:ext>
                </a:extLst>
              </p:cNvPr>
              <p:cNvSpPr/>
              <p:nvPr/>
            </p:nvSpPr>
            <p:spPr>
              <a:xfrm rot="5400000">
                <a:off x="3444070"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0,6752</a:t>
                </a:r>
              </a:p>
            </p:txBody>
          </p:sp>
          <p:sp>
            <p:nvSpPr>
              <p:cNvPr id="290" name="Rectangle 289">
                <a:extLst>
                  <a:ext uri="{FF2B5EF4-FFF2-40B4-BE49-F238E27FC236}">
                    <a16:creationId xmlns:a16="http://schemas.microsoft.com/office/drawing/2014/main" id="{D5614271-BBDE-453E-98FF-9BB46E410C4A}"/>
                  </a:ext>
                </a:extLst>
              </p:cNvPr>
              <p:cNvSpPr/>
              <p:nvPr/>
            </p:nvSpPr>
            <p:spPr>
              <a:xfrm rot="5400000">
                <a:off x="3718864" y="5170623"/>
                <a:ext cx="278287" cy="275653"/>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FR" sz="1000" b="1" dirty="0">
                    <a:latin typeface="CMU Typewriter Text" panose="02000309000000000000" pitchFamily="50" charset="0"/>
                    <a:ea typeface="CMU Typewriter Text" panose="02000309000000000000" pitchFamily="50" charset="0"/>
                    <a:cs typeface="CMU Typewriter Text" panose="02000309000000000000" pitchFamily="50" charset="0"/>
                  </a:rPr>
                  <a:t>0,1720</a:t>
                </a:r>
              </a:p>
            </p:txBody>
          </p:sp>
        </p:grpSp>
        <p:sp>
          <p:nvSpPr>
            <p:cNvPr id="284" name="Content Placeholder 2">
              <a:extLst>
                <a:ext uri="{FF2B5EF4-FFF2-40B4-BE49-F238E27FC236}">
                  <a16:creationId xmlns:a16="http://schemas.microsoft.com/office/drawing/2014/main" id="{8406EED1-C7CA-48EF-AD32-8B2F5054EA5B}"/>
                </a:ext>
              </a:extLst>
            </p:cNvPr>
            <p:cNvSpPr txBox="1">
              <a:spLocks/>
            </p:cNvSpPr>
            <p:nvPr/>
          </p:nvSpPr>
          <p:spPr>
            <a:xfrm>
              <a:off x="8571540" y="4870072"/>
              <a:ext cx="672499" cy="64247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a:t>
              </a:r>
            </a:p>
          </p:txBody>
        </p:sp>
      </p:grpSp>
      <p:cxnSp>
        <p:nvCxnSpPr>
          <p:cNvPr id="291" name="Connector: Elbow 290">
            <a:extLst>
              <a:ext uri="{FF2B5EF4-FFF2-40B4-BE49-F238E27FC236}">
                <a16:creationId xmlns:a16="http://schemas.microsoft.com/office/drawing/2014/main" id="{49DE232A-EB76-4D12-8913-F23D483E9F08}"/>
              </a:ext>
            </a:extLst>
          </p:cNvPr>
          <p:cNvCxnSpPr>
            <a:cxnSpLocks/>
            <a:endCxn id="293" idx="0"/>
          </p:cNvCxnSpPr>
          <p:nvPr/>
        </p:nvCxnSpPr>
        <p:spPr>
          <a:xfrm rot="5400000">
            <a:off x="6082429" y="-1731406"/>
            <a:ext cx="1138493" cy="9182318"/>
          </a:xfrm>
          <a:prstGeom prst="bentConnector3">
            <a:avLst>
              <a:gd name="adj1" fmla="val 5753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92" name="Group 291">
            <a:extLst>
              <a:ext uri="{FF2B5EF4-FFF2-40B4-BE49-F238E27FC236}">
                <a16:creationId xmlns:a16="http://schemas.microsoft.com/office/drawing/2014/main" id="{89A57B50-06E2-42C4-8455-D989021C155E}"/>
              </a:ext>
            </a:extLst>
          </p:cNvPr>
          <p:cNvGrpSpPr/>
          <p:nvPr/>
        </p:nvGrpSpPr>
        <p:grpSpPr>
          <a:xfrm>
            <a:off x="681296" y="3429000"/>
            <a:ext cx="2758440" cy="906910"/>
            <a:chOff x="4716780" y="4529707"/>
            <a:chExt cx="2758440" cy="906910"/>
          </a:xfrm>
        </p:grpSpPr>
        <p:sp>
          <p:nvSpPr>
            <p:cNvPr id="293" name="Rectangle: Rounded Corners 292">
              <a:extLst>
                <a:ext uri="{FF2B5EF4-FFF2-40B4-BE49-F238E27FC236}">
                  <a16:creationId xmlns:a16="http://schemas.microsoft.com/office/drawing/2014/main" id="{32D87274-B064-4A98-A364-B53FF6424E12}"/>
                </a:ext>
              </a:extLst>
            </p:cNvPr>
            <p:cNvSpPr/>
            <p:nvPr/>
          </p:nvSpPr>
          <p:spPr>
            <a:xfrm>
              <a:off x="4716780" y="4529707"/>
              <a:ext cx="2758440" cy="90691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94" name="Picture 293">
              <a:extLst>
                <a:ext uri="{FF2B5EF4-FFF2-40B4-BE49-F238E27FC236}">
                  <a16:creationId xmlns:a16="http://schemas.microsoft.com/office/drawing/2014/main" id="{5D99EEEA-7718-4029-8898-29EC05C286C5}"/>
                </a:ext>
              </a:extLst>
            </p:cNvPr>
            <p:cNvPicPr>
              <a:picLocks noChangeAspect="1"/>
            </p:cNvPicPr>
            <p:nvPr/>
          </p:nvPicPr>
          <p:blipFill rotWithShape="1">
            <a:blip r:embed="rId2"/>
            <a:srcRect l="4684" t="12369" r="71389" b="12369"/>
            <a:stretch/>
          </p:blipFill>
          <p:spPr>
            <a:xfrm>
              <a:off x="4846319" y="4590798"/>
              <a:ext cx="784860" cy="784726"/>
            </a:xfrm>
            <a:prstGeom prst="rect">
              <a:avLst/>
            </a:prstGeom>
          </p:spPr>
        </p:pic>
        <p:pic>
          <p:nvPicPr>
            <p:cNvPr id="295" name="Picture 294">
              <a:extLst>
                <a:ext uri="{FF2B5EF4-FFF2-40B4-BE49-F238E27FC236}">
                  <a16:creationId xmlns:a16="http://schemas.microsoft.com/office/drawing/2014/main" id="{CCCBB339-53AA-4C9B-B886-CF64F02A8FCF}"/>
                </a:ext>
              </a:extLst>
            </p:cNvPr>
            <p:cNvPicPr>
              <a:picLocks noChangeAspect="1"/>
            </p:cNvPicPr>
            <p:nvPr/>
          </p:nvPicPr>
          <p:blipFill rotWithShape="1">
            <a:blip r:embed="rId2"/>
            <a:srcRect l="35848" t="28434" r="11885" b="28434"/>
            <a:stretch/>
          </p:blipFill>
          <p:spPr>
            <a:xfrm>
              <a:off x="5697473" y="4758304"/>
              <a:ext cx="1714500" cy="449714"/>
            </a:xfrm>
            <a:prstGeom prst="rect">
              <a:avLst/>
            </a:prstGeom>
          </p:spPr>
        </p:pic>
      </p:grpSp>
      <p:cxnSp>
        <p:nvCxnSpPr>
          <p:cNvPr id="296" name="Straight Arrow Connector 295">
            <a:extLst>
              <a:ext uri="{FF2B5EF4-FFF2-40B4-BE49-F238E27FC236}">
                <a16:creationId xmlns:a16="http://schemas.microsoft.com/office/drawing/2014/main" id="{B3A47380-A6B8-414E-85A0-D8C97E1E29B3}"/>
              </a:ext>
            </a:extLst>
          </p:cNvPr>
          <p:cNvCxnSpPr>
            <a:cxnSpLocks/>
            <a:stCxn id="293" idx="2"/>
          </p:cNvCxnSpPr>
          <p:nvPr/>
        </p:nvCxnSpPr>
        <p:spPr>
          <a:xfrm>
            <a:off x="2060516" y="4335910"/>
            <a:ext cx="0" cy="6170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97" name="Picture 296" descr="Chart&#10;&#10;Description automatically generated">
            <a:extLst>
              <a:ext uri="{FF2B5EF4-FFF2-40B4-BE49-F238E27FC236}">
                <a16:creationId xmlns:a16="http://schemas.microsoft.com/office/drawing/2014/main" id="{32A71420-9833-4C0C-A410-133682D9D9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5940" y="3348188"/>
            <a:ext cx="3050942" cy="1222236"/>
          </a:xfrm>
          <a:prstGeom prst="rect">
            <a:avLst/>
          </a:prstGeom>
        </p:spPr>
      </p:pic>
      <p:sp>
        <p:nvSpPr>
          <p:cNvPr id="298" name="Content Placeholder 2">
            <a:extLst>
              <a:ext uri="{FF2B5EF4-FFF2-40B4-BE49-F238E27FC236}">
                <a16:creationId xmlns:a16="http://schemas.microsoft.com/office/drawing/2014/main" id="{0A21F423-9F66-42FE-9953-E8BAF977F62B}"/>
              </a:ext>
            </a:extLst>
          </p:cNvPr>
          <p:cNvSpPr txBox="1">
            <a:spLocks/>
          </p:cNvSpPr>
          <p:nvPr/>
        </p:nvSpPr>
        <p:spPr>
          <a:xfrm>
            <a:off x="8205940" y="4610297"/>
            <a:ext cx="3050942" cy="33756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t>Loss function during training</a:t>
            </a:r>
            <a:endParaRPr lang="en-US" sz="1200" b="1" dirty="0"/>
          </a:p>
        </p:txBody>
      </p:sp>
    </p:spTree>
    <p:extLst>
      <p:ext uri="{BB962C8B-B14F-4D97-AF65-F5344CB8AC3E}">
        <p14:creationId xmlns:p14="http://schemas.microsoft.com/office/powerpoint/2010/main" val="1580341845"/>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a:xfrm>
            <a:off x="838200" y="365125"/>
            <a:ext cx="2487798" cy="1325563"/>
          </a:xfrm>
        </p:spPr>
        <p:txBody>
          <a:bodyPr/>
          <a:lstStyle/>
          <a:p>
            <a:r>
              <a:rPr lang="en-US" dirty="0"/>
              <a:t>Results</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27157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14</a:t>
            </a:fld>
            <a:endParaRPr lang="fr-FR"/>
          </a:p>
        </p:txBody>
      </p:sp>
      <p:pic>
        <p:nvPicPr>
          <p:cNvPr id="16" name="Picture 15" descr="Logo&#10;&#10;Description automatically generated">
            <a:extLst>
              <a:ext uri="{FF2B5EF4-FFF2-40B4-BE49-F238E27FC236}">
                <a16:creationId xmlns:a16="http://schemas.microsoft.com/office/drawing/2014/main" id="{E7018464-114D-45DA-AD6E-CCB8E9A83BDF}"/>
              </a:ext>
            </a:extLst>
          </p:cNvPr>
          <p:cNvPicPr>
            <a:picLocks noChangeAspect="1"/>
          </p:cNvPicPr>
          <p:nvPr/>
        </p:nvPicPr>
        <p:blipFill rotWithShape="1">
          <a:blip r:embed="rId2">
            <a:extLst>
              <a:ext uri="{28A0092B-C50C-407E-A947-70E740481C1C}">
                <a14:useLocalDpi xmlns:a14="http://schemas.microsoft.com/office/drawing/2010/main" val="0"/>
              </a:ext>
            </a:extLst>
          </a:blip>
          <a:srcRect r="48929"/>
          <a:stretch/>
        </p:blipFill>
        <p:spPr>
          <a:xfrm>
            <a:off x="432377" y="2301125"/>
            <a:ext cx="2071480" cy="1888821"/>
          </a:xfrm>
          <a:prstGeom prst="rect">
            <a:avLst/>
          </a:prstGeom>
        </p:spPr>
      </p:pic>
      <p:pic>
        <p:nvPicPr>
          <p:cNvPr id="18" name="Picture 17" descr="A picture containing histogram&#10;&#10;Description automatically generated">
            <a:extLst>
              <a:ext uri="{FF2B5EF4-FFF2-40B4-BE49-F238E27FC236}">
                <a16:creationId xmlns:a16="http://schemas.microsoft.com/office/drawing/2014/main" id="{B2C84D40-1027-4E22-83E7-EB0DA8C32594}"/>
              </a:ext>
            </a:extLst>
          </p:cNvPr>
          <p:cNvPicPr>
            <a:picLocks noChangeAspect="1"/>
          </p:cNvPicPr>
          <p:nvPr/>
        </p:nvPicPr>
        <p:blipFill rotWithShape="1">
          <a:blip r:embed="rId3">
            <a:extLst>
              <a:ext uri="{28A0092B-C50C-407E-A947-70E740481C1C}">
                <a14:useLocalDpi xmlns:a14="http://schemas.microsoft.com/office/drawing/2010/main" val="0"/>
              </a:ext>
            </a:extLst>
          </a:blip>
          <a:srcRect r="48960"/>
          <a:stretch/>
        </p:blipFill>
        <p:spPr>
          <a:xfrm>
            <a:off x="2877085" y="2301125"/>
            <a:ext cx="2071480" cy="1889982"/>
          </a:xfrm>
          <a:prstGeom prst="rect">
            <a:avLst/>
          </a:prstGeom>
        </p:spPr>
      </p:pic>
      <p:pic>
        <p:nvPicPr>
          <p:cNvPr id="20" name="Picture 19" descr="Histogram&#10;&#10;Description automatically generated with low confidence">
            <a:extLst>
              <a:ext uri="{FF2B5EF4-FFF2-40B4-BE49-F238E27FC236}">
                <a16:creationId xmlns:a16="http://schemas.microsoft.com/office/drawing/2014/main" id="{9ED38AD8-9160-4695-A6AC-4F3E8A663951}"/>
              </a:ext>
            </a:extLst>
          </p:cNvPr>
          <p:cNvPicPr>
            <a:picLocks noChangeAspect="1"/>
          </p:cNvPicPr>
          <p:nvPr/>
        </p:nvPicPr>
        <p:blipFill rotWithShape="1">
          <a:blip r:embed="rId4">
            <a:extLst>
              <a:ext uri="{28A0092B-C50C-407E-A947-70E740481C1C}">
                <a14:useLocalDpi xmlns:a14="http://schemas.microsoft.com/office/drawing/2010/main" val="0"/>
              </a:ext>
            </a:extLst>
          </a:blip>
          <a:srcRect r="49462"/>
          <a:stretch/>
        </p:blipFill>
        <p:spPr>
          <a:xfrm>
            <a:off x="5234688" y="2301125"/>
            <a:ext cx="1936750" cy="1861283"/>
          </a:xfrm>
          <a:prstGeom prst="rect">
            <a:avLst/>
          </a:prstGeom>
        </p:spPr>
      </p:pic>
      <p:pic>
        <p:nvPicPr>
          <p:cNvPr id="21" name="Picture 20" descr="Logo&#10;&#10;Description automatically generated">
            <a:extLst>
              <a:ext uri="{FF2B5EF4-FFF2-40B4-BE49-F238E27FC236}">
                <a16:creationId xmlns:a16="http://schemas.microsoft.com/office/drawing/2014/main" id="{74FBA119-4840-4E1A-8FCF-568479EA5B21}"/>
              </a:ext>
            </a:extLst>
          </p:cNvPr>
          <p:cNvPicPr>
            <a:picLocks noChangeAspect="1"/>
          </p:cNvPicPr>
          <p:nvPr/>
        </p:nvPicPr>
        <p:blipFill rotWithShape="1">
          <a:blip r:embed="rId2">
            <a:extLst>
              <a:ext uri="{28A0092B-C50C-407E-A947-70E740481C1C}">
                <a14:useLocalDpi xmlns:a14="http://schemas.microsoft.com/office/drawing/2010/main" val="0"/>
              </a:ext>
            </a:extLst>
          </a:blip>
          <a:srcRect l="48929"/>
          <a:stretch/>
        </p:blipFill>
        <p:spPr>
          <a:xfrm>
            <a:off x="301987" y="4832654"/>
            <a:ext cx="2071480" cy="1888821"/>
          </a:xfrm>
          <a:prstGeom prst="rect">
            <a:avLst/>
          </a:prstGeom>
        </p:spPr>
      </p:pic>
      <p:pic>
        <p:nvPicPr>
          <p:cNvPr id="22" name="Picture 21" descr="A picture containing histogram&#10;&#10;Description automatically generated">
            <a:extLst>
              <a:ext uri="{FF2B5EF4-FFF2-40B4-BE49-F238E27FC236}">
                <a16:creationId xmlns:a16="http://schemas.microsoft.com/office/drawing/2014/main" id="{D6D0D2A9-42AE-48DE-8C74-34F0C8F823B3}"/>
              </a:ext>
            </a:extLst>
          </p:cNvPr>
          <p:cNvPicPr>
            <a:picLocks noChangeAspect="1"/>
          </p:cNvPicPr>
          <p:nvPr/>
        </p:nvPicPr>
        <p:blipFill rotWithShape="1">
          <a:blip r:embed="rId3">
            <a:extLst>
              <a:ext uri="{28A0092B-C50C-407E-A947-70E740481C1C}">
                <a14:useLocalDpi xmlns:a14="http://schemas.microsoft.com/office/drawing/2010/main" val="0"/>
              </a:ext>
            </a:extLst>
          </a:blip>
          <a:srcRect l="48930"/>
          <a:stretch/>
        </p:blipFill>
        <p:spPr>
          <a:xfrm>
            <a:off x="2748475" y="4831493"/>
            <a:ext cx="2072727" cy="1889982"/>
          </a:xfrm>
          <a:prstGeom prst="rect">
            <a:avLst/>
          </a:prstGeom>
        </p:spPr>
      </p:pic>
      <p:pic>
        <p:nvPicPr>
          <p:cNvPr id="23" name="Picture 22" descr="Histogram&#10;&#10;Description automatically generated with low confidence">
            <a:extLst>
              <a:ext uri="{FF2B5EF4-FFF2-40B4-BE49-F238E27FC236}">
                <a16:creationId xmlns:a16="http://schemas.microsoft.com/office/drawing/2014/main" id="{D0F193C6-5631-4EFD-9889-0CD311E4C86A}"/>
              </a:ext>
            </a:extLst>
          </p:cNvPr>
          <p:cNvPicPr>
            <a:picLocks noChangeAspect="1"/>
          </p:cNvPicPr>
          <p:nvPr/>
        </p:nvPicPr>
        <p:blipFill rotWithShape="1">
          <a:blip r:embed="rId4">
            <a:extLst>
              <a:ext uri="{28A0092B-C50C-407E-A947-70E740481C1C}">
                <a14:useLocalDpi xmlns:a14="http://schemas.microsoft.com/office/drawing/2010/main" val="0"/>
              </a:ext>
            </a:extLst>
          </a:blip>
          <a:srcRect l="49687"/>
          <a:stretch/>
        </p:blipFill>
        <p:spPr>
          <a:xfrm>
            <a:off x="5234688" y="4862940"/>
            <a:ext cx="1936750" cy="1858535"/>
          </a:xfrm>
          <a:prstGeom prst="rect">
            <a:avLst/>
          </a:prstGeom>
        </p:spPr>
      </p:pic>
      <p:sp>
        <p:nvSpPr>
          <p:cNvPr id="24" name="Content Placeholder 2">
            <a:extLst>
              <a:ext uri="{FF2B5EF4-FFF2-40B4-BE49-F238E27FC236}">
                <a16:creationId xmlns:a16="http://schemas.microsoft.com/office/drawing/2014/main" id="{89039B74-5047-4FE4-B35E-BB3492696BE8}"/>
              </a:ext>
            </a:extLst>
          </p:cNvPr>
          <p:cNvSpPr>
            <a:spLocks noGrp="1"/>
          </p:cNvSpPr>
          <p:nvPr>
            <p:ph idx="1"/>
          </p:nvPr>
        </p:nvSpPr>
        <p:spPr>
          <a:xfrm>
            <a:off x="269302" y="1466009"/>
            <a:ext cx="2397629" cy="1021448"/>
          </a:xfrm>
        </p:spPr>
        <p:txBody>
          <a:bodyPr anchor="ctr">
            <a:normAutofit/>
          </a:bodyPr>
          <a:lstStyle/>
          <a:p>
            <a:pPr marL="0" indent="0" algn="ctr">
              <a:buNone/>
            </a:pPr>
            <a:r>
              <a:rPr lang="en-US" sz="1600" b="1" dirty="0"/>
              <a:t>BERT Similarity</a:t>
            </a:r>
            <a:br>
              <a:rPr lang="en-US" sz="1600" b="1" dirty="0"/>
            </a:br>
            <a:r>
              <a:rPr lang="en-US" sz="1600" dirty="0"/>
              <a:t>Between Generated</a:t>
            </a:r>
            <a:br>
              <a:rPr lang="en-US" sz="1600" dirty="0"/>
            </a:br>
            <a:r>
              <a:rPr lang="en-US" sz="1600" dirty="0"/>
              <a:t>&amp; Original P2</a:t>
            </a:r>
          </a:p>
        </p:txBody>
      </p:sp>
      <p:sp>
        <p:nvSpPr>
          <p:cNvPr id="25" name="Content Placeholder 2">
            <a:extLst>
              <a:ext uri="{FF2B5EF4-FFF2-40B4-BE49-F238E27FC236}">
                <a16:creationId xmlns:a16="http://schemas.microsoft.com/office/drawing/2014/main" id="{C6D42938-0315-4660-8B13-0F0192024C5F}"/>
              </a:ext>
            </a:extLst>
          </p:cNvPr>
          <p:cNvSpPr txBox="1">
            <a:spLocks/>
          </p:cNvSpPr>
          <p:nvPr/>
        </p:nvSpPr>
        <p:spPr>
          <a:xfrm>
            <a:off x="3128305" y="1680910"/>
            <a:ext cx="1493897" cy="60863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dirty="0"/>
              <a:t>ROUGE</a:t>
            </a:r>
            <a:br>
              <a:rPr lang="en-US" sz="1600" b="1" dirty="0"/>
            </a:br>
            <a:r>
              <a:rPr lang="en-US" sz="1600" b="1" dirty="0"/>
              <a:t>Score</a:t>
            </a:r>
          </a:p>
        </p:txBody>
      </p:sp>
      <p:sp>
        <p:nvSpPr>
          <p:cNvPr id="26" name="Content Placeholder 2">
            <a:extLst>
              <a:ext uri="{FF2B5EF4-FFF2-40B4-BE49-F238E27FC236}">
                <a16:creationId xmlns:a16="http://schemas.microsoft.com/office/drawing/2014/main" id="{AC951C8B-119B-4D88-B256-9BBB42696741}"/>
              </a:ext>
            </a:extLst>
          </p:cNvPr>
          <p:cNvSpPr txBox="1">
            <a:spLocks/>
          </p:cNvSpPr>
          <p:nvPr/>
        </p:nvSpPr>
        <p:spPr>
          <a:xfrm>
            <a:off x="5374603" y="1690522"/>
            <a:ext cx="1665347" cy="58940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dirty="0"/>
              <a:t>Presence of ENTITIES</a:t>
            </a:r>
          </a:p>
        </p:txBody>
      </p:sp>
      <p:sp>
        <p:nvSpPr>
          <p:cNvPr id="29" name="Content Placeholder 2">
            <a:extLst>
              <a:ext uri="{FF2B5EF4-FFF2-40B4-BE49-F238E27FC236}">
                <a16:creationId xmlns:a16="http://schemas.microsoft.com/office/drawing/2014/main" id="{F54BE1F7-2300-4C74-8D5E-C6EB26DB2687}"/>
              </a:ext>
            </a:extLst>
          </p:cNvPr>
          <p:cNvSpPr txBox="1">
            <a:spLocks/>
          </p:cNvSpPr>
          <p:nvPr/>
        </p:nvSpPr>
        <p:spPr>
          <a:xfrm>
            <a:off x="531207" y="4075376"/>
            <a:ext cx="1776980" cy="102144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dirty="0"/>
              <a:t>BERT Perplexity</a:t>
            </a:r>
          </a:p>
        </p:txBody>
      </p:sp>
      <p:sp>
        <p:nvSpPr>
          <p:cNvPr id="30" name="Content Placeholder 2">
            <a:extLst>
              <a:ext uri="{FF2B5EF4-FFF2-40B4-BE49-F238E27FC236}">
                <a16:creationId xmlns:a16="http://schemas.microsoft.com/office/drawing/2014/main" id="{26064F61-D254-4629-837B-47EC40B08EE3}"/>
              </a:ext>
            </a:extLst>
          </p:cNvPr>
          <p:cNvSpPr txBox="1">
            <a:spLocks/>
          </p:cNvSpPr>
          <p:nvPr/>
        </p:nvSpPr>
        <p:spPr>
          <a:xfrm>
            <a:off x="3128306" y="4295113"/>
            <a:ext cx="1493897" cy="58089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dirty="0"/>
              <a:t>BLEU</a:t>
            </a:r>
            <a:br>
              <a:rPr lang="en-US" sz="1600" b="1" dirty="0"/>
            </a:br>
            <a:r>
              <a:rPr lang="en-US" sz="1600" b="1" dirty="0"/>
              <a:t>Score</a:t>
            </a:r>
          </a:p>
        </p:txBody>
      </p:sp>
      <p:sp>
        <p:nvSpPr>
          <p:cNvPr id="31" name="Content Placeholder 2">
            <a:extLst>
              <a:ext uri="{FF2B5EF4-FFF2-40B4-BE49-F238E27FC236}">
                <a16:creationId xmlns:a16="http://schemas.microsoft.com/office/drawing/2014/main" id="{9F2B3589-C7A2-47BF-856C-DBC4E759CE8C}"/>
              </a:ext>
            </a:extLst>
          </p:cNvPr>
          <p:cNvSpPr txBox="1">
            <a:spLocks/>
          </p:cNvSpPr>
          <p:nvPr/>
        </p:nvSpPr>
        <p:spPr>
          <a:xfrm>
            <a:off x="5443160" y="4286094"/>
            <a:ext cx="1653155" cy="59893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600" b="1" dirty="0"/>
              <a:t>Presence of KEYWORDS</a:t>
            </a:r>
          </a:p>
        </p:txBody>
      </p:sp>
      <p:grpSp>
        <p:nvGrpSpPr>
          <p:cNvPr id="41" name="Group 40">
            <a:extLst>
              <a:ext uri="{FF2B5EF4-FFF2-40B4-BE49-F238E27FC236}">
                <a16:creationId xmlns:a16="http://schemas.microsoft.com/office/drawing/2014/main" id="{5E8109DF-CEB8-431E-AA27-3B0666C89A83}"/>
              </a:ext>
            </a:extLst>
          </p:cNvPr>
          <p:cNvGrpSpPr/>
          <p:nvPr/>
        </p:nvGrpSpPr>
        <p:grpSpPr>
          <a:xfrm>
            <a:off x="4047460" y="666083"/>
            <a:ext cx="2200274" cy="681704"/>
            <a:chOff x="8610600" y="3975676"/>
            <a:chExt cx="3219749" cy="997565"/>
          </a:xfrm>
        </p:grpSpPr>
        <p:sp>
          <p:nvSpPr>
            <p:cNvPr id="34" name="Freeform: Shape 33">
              <a:extLst>
                <a:ext uri="{FF2B5EF4-FFF2-40B4-BE49-F238E27FC236}">
                  <a16:creationId xmlns:a16="http://schemas.microsoft.com/office/drawing/2014/main" id="{2929F0F1-A78D-44E9-BB83-175E2EAD6C48}"/>
                </a:ext>
              </a:extLst>
            </p:cNvPr>
            <p:cNvSpPr/>
            <p:nvPr/>
          </p:nvSpPr>
          <p:spPr>
            <a:xfrm>
              <a:off x="8775916" y="4080052"/>
              <a:ext cx="799123" cy="253074"/>
            </a:xfrm>
            <a:custGeom>
              <a:avLst/>
              <a:gdLst>
                <a:gd name="connsiteX0" fmla="*/ 0 w 3105150"/>
                <a:gd name="connsiteY0" fmla="*/ 944904 h 954429"/>
                <a:gd name="connsiteX1" fmla="*/ 1171575 w 3105150"/>
                <a:gd name="connsiteY1" fmla="*/ 1929 h 954429"/>
                <a:gd name="connsiteX2" fmla="*/ 2143125 w 3105150"/>
                <a:gd name="connsiteY2" fmla="*/ 697254 h 954429"/>
                <a:gd name="connsiteX3" fmla="*/ 2628900 w 3105150"/>
                <a:gd name="connsiteY3" fmla="*/ 621054 h 954429"/>
                <a:gd name="connsiteX4" fmla="*/ 3105150 w 3105150"/>
                <a:gd name="connsiteY4" fmla="*/ 954429 h 95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150" h="954429">
                  <a:moveTo>
                    <a:pt x="0" y="944904"/>
                  </a:moveTo>
                  <a:cubicBezTo>
                    <a:pt x="407193" y="494054"/>
                    <a:pt x="814387" y="43204"/>
                    <a:pt x="1171575" y="1929"/>
                  </a:cubicBezTo>
                  <a:cubicBezTo>
                    <a:pt x="1528763" y="-39346"/>
                    <a:pt x="1900238" y="594066"/>
                    <a:pt x="2143125" y="697254"/>
                  </a:cubicBezTo>
                  <a:cubicBezTo>
                    <a:pt x="2386013" y="800441"/>
                    <a:pt x="2468563" y="578192"/>
                    <a:pt x="2628900" y="621054"/>
                  </a:cubicBezTo>
                  <a:cubicBezTo>
                    <a:pt x="2789237" y="663916"/>
                    <a:pt x="3025775" y="809967"/>
                    <a:pt x="3105150" y="954429"/>
                  </a:cubicBezTo>
                </a:path>
              </a:pathLst>
            </a:custGeom>
            <a:solidFill>
              <a:srgbClr val="B4C7E7">
                <a:alpha val="74902"/>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100"/>
            </a:p>
          </p:txBody>
        </p:sp>
        <p:sp>
          <p:nvSpPr>
            <p:cNvPr id="35" name="Freeform: Shape 34">
              <a:extLst>
                <a:ext uri="{FF2B5EF4-FFF2-40B4-BE49-F238E27FC236}">
                  <a16:creationId xmlns:a16="http://schemas.microsoft.com/office/drawing/2014/main" id="{D5056C86-D133-4AF3-8EA3-98ADBC9D8A0C}"/>
                </a:ext>
              </a:extLst>
            </p:cNvPr>
            <p:cNvSpPr/>
            <p:nvPr/>
          </p:nvSpPr>
          <p:spPr>
            <a:xfrm>
              <a:off x="8775916" y="4548183"/>
              <a:ext cx="799123" cy="253074"/>
            </a:xfrm>
            <a:custGeom>
              <a:avLst/>
              <a:gdLst>
                <a:gd name="connsiteX0" fmla="*/ 0 w 3105150"/>
                <a:gd name="connsiteY0" fmla="*/ 944904 h 954429"/>
                <a:gd name="connsiteX1" fmla="*/ 1171575 w 3105150"/>
                <a:gd name="connsiteY1" fmla="*/ 1929 h 954429"/>
                <a:gd name="connsiteX2" fmla="*/ 2143125 w 3105150"/>
                <a:gd name="connsiteY2" fmla="*/ 697254 h 954429"/>
                <a:gd name="connsiteX3" fmla="*/ 2628900 w 3105150"/>
                <a:gd name="connsiteY3" fmla="*/ 621054 h 954429"/>
                <a:gd name="connsiteX4" fmla="*/ 3105150 w 3105150"/>
                <a:gd name="connsiteY4" fmla="*/ 954429 h 95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150" h="954429">
                  <a:moveTo>
                    <a:pt x="0" y="944904"/>
                  </a:moveTo>
                  <a:cubicBezTo>
                    <a:pt x="407193" y="494054"/>
                    <a:pt x="814387" y="43204"/>
                    <a:pt x="1171575" y="1929"/>
                  </a:cubicBezTo>
                  <a:cubicBezTo>
                    <a:pt x="1528763" y="-39346"/>
                    <a:pt x="1900238" y="594066"/>
                    <a:pt x="2143125" y="697254"/>
                  </a:cubicBezTo>
                  <a:cubicBezTo>
                    <a:pt x="2386013" y="800441"/>
                    <a:pt x="2468563" y="578192"/>
                    <a:pt x="2628900" y="621054"/>
                  </a:cubicBezTo>
                  <a:cubicBezTo>
                    <a:pt x="2789237" y="663916"/>
                    <a:pt x="3025775" y="809967"/>
                    <a:pt x="3105150" y="954429"/>
                  </a:cubicBezTo>
                </a:path>
              </a:pathLst>
            </a:custGeom>
            <a:solidFill>
              <a:srgbClr val="F8CBAD">
                <a:alpha val="74902"/>
              </a:srgb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100"/>
            </a:p>
          </p:txBody>
        </p:sp>
        <p:sp>
          <p:nvSpPr>
            <p:cNvPr id="38" name="Content Placeholder 2">
              <a:extLst>
                <a:ext uri="{FF2B5EF4-FFF2-40B4-BE49-F238E27FC236}">
                  <a16:creationId xmlns:a16="http://schemas.microsoft.com/office/drawing/2014/main" id="{47A841C4-4B5F-41BA-8B98-2BA7619C5C1A}"/>
                </a:ext>
              </a:extLst>
            </p:cNvPr>
            <p:cNvSpPr txBox="1">
              <a:spLocks/>
            </p:cNvSpPr>
            <p:nvPr/>
          </p:nvSpPr>
          <p:spPr>
            <a:xfrm>
              <a:off x="9575039" y="4088388"/>
              <a:ext cx="2255310" cy="419314"/>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Before training</a:t>
              </a:r>
            </a:p>
          </p:txBody>
        </p:sp>
        <p:sp>
          <p:nvSpPr>
            <p:cNvPr id="39" name="Content Placeholder 2">
              <a:extLst>
                <a:ext uri="{FF2B5EF4-FFF2-40B4-BE49-F238E27FC236}">
                  <a16:creationId xmlns:a16="http://schemas.microsoft.com/office/drawing/2014/main" id="{55C4E971-2CFD-4FA5-9344-5B085A0FFAA4}"/>
                </a:ext>
              </a:extLst>
            </p:cNvPr>
            <p:cNvSpPr txBox="1">
              <a:spLocks/>
            </p:cNvSpPr>
            <p:nvPr/>
          </p:nvSpPr>
          <p:spPr>
            <a:xfrm>
              <a:off x="9575039" y="4553927"/>
              <a:ext cx="2255310" cy="419314"/>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t>After 10 epochs</a:t>
              </a:r>
            </a:p>
          </p:txBody>
        </p:sp>
        <p:sp>
          <p:nvSpPr>
            <p:cNvPr id="40" name="Rectangle 39">
              <a:extLst>
                <a:ext uri="{FF2B5EF4-FFF2-40B4-BE49-F238E27FC236}">
                  <a16:creationId xmlns:a16="http://schemas.microsoft.com/office/drawing/2014/main" id="{1D63FB59-9902-47C1-A21F-1B05A3B3A661}"/>
                </a:ext>
              </a:extLst>
            </p:cNvPr>
            <p:cNvSpPr/>
            <p:nvPr/>
          </p:nvSpPr>
          <p:spPr>
            <a:xfrm>
              <a:off x="8610600" y="3975676"/>
              <a:ext cx="2834125" cy="99756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100"/>
            </a:p>
          </p:txBody>
        </p:sp>
      </p:grpSp>
      <p:sp>
        <p:nvSpPr>
          <p:cNvPr id="43" name="TextBox 42">
            <a:extLst>
              <a:ext uri="{FF2B5EF4-FFF2-40B4-BE49-F238E27FC236}">
                <a16:creationId xmlns:a16="http://schemas.microsoft.com/office/drawing/2014/main" id="{71CBC0AF-5B0F-424F-BD59-C0909AE3F549}"/>
              </a:ext>
            </a:extLst>
          </p:cNvPr>
          <p:cNvSpPr txBox="1"/>
          <p:nvPr/>
        </p:nvSpPr>
        <p:spPr>
          <a:xfrm>
            <a:off x="7432013" y="1142485"/>
            <a:ext cx="4536401" cy="5078313"/>
          </a:xfrm>
          <a:prstGeom prst="rect">
            <a:avLst/>
          </a:prstGeom>
          <a:solidFill>
            <a:schemeClr val="bg2">
              <a:lumMod val="75000"/>
            </a:schemeClr>
          </a:solidFill>
          <a:ln>
            <a:solidFill>
              <a:schemeClr val="tx1">
                <a:lumMod val="65000"/>
              </a:schemeClr>
            </a:solidFill>
          </a:ln>
        </p:spPr>
        <p:txBody>
          <a:bodyPr wrap="square">
            <a:spAutoFit/>
          </a:bodyPr>
          <a:lstStyle/>
          <a:p>
            <a:pPr algn="just"/>
            <a:r>
              <a:rPr lang="en-US" i="0" dirty="0">
                <a:solidFill>
                  <a:srgbClr val="FFD966"/>
                </a:solidFill>
                <a:effectLst/>
                <a:latin typeface="Arabic Typesetting" panose="03020402040406030203" pitchFamily="66" charset="-78"/>
                <a:cs typeface="Arabic Typesetting" panose="03020402040406030203" pitchFamily="66" charset="-78"/>
              </a:rPr>
              <a:t>He could not conceive how he was to get within the unbroken facade of this place </a:t>
            </a:r>
            <a:r>
              <a:rPr lang="en-US" i="0" dirty="0">
                <a:effectLst/>
                <a:latin typeface="Arabic Typesetting" panose="03020402040406030203" pitchFamily="66" charset="-78"/>
                <a:cs typeface="Arabic Typesetting" panose="03020402040406030203" pitchFamily="66" charset="-78"/>
              </a:rPr>
              <a:t>till he reached the street by a great open space of marble pavement to take hold of an afternoon train. For a moment he could not see the crowding. Then another group was seen, then another. </a:t>
            </a:r>
            <a:r>
              <a:rPr lang="en-US" i="0" dirty="0">
                <a:solidFill>
                  <a:srgbClr val="FFD966"/>
                </a:solidFill>
                <a:effectLst/>
                <a:latin typeface="Arabic Typesetting" panose="03020402040406030203" pitchFamily="66" charset="-78"/>
                <a:cs typeface="Arabic Typesetting" panose="03020402040406030203" pitchFamily="66" charset="-78"/>
              </a:rPr>
              <a:t>He made his way slowly into the crowding in the central path. </a:t>
            </a:r>
            <a:r>
              <a:rPr lang="en-US" i="0" dirty="0">
                <a:effectLst/>
                <a:latin typeface="Arabic Typesetting" panose="03020402040406030203" pitchFamily="66" charset="-78"/>
                <a:cs typeface="Arabic Typesetting" panose="03020402040406030203" pitchFamily="66" charset="-78"/>
              </a:rPr>
              <a:t>This way he was most eager to know. He had no desire to enter the city in order to get hold of some one else, to whom he could apply as little as possible to information; and so he went at once on the long platform, hoping to reach the </a:t>
            </a:r>
            <a:r>
              <a:rPr lang="en-US" i="0" dirty="0">
                <a:solidFill>
                  <a:srgbClr val="FFD966"/>
                </a:solidFill>
                <a:effectLst/>
                <a:latin typeface="Arabic Typesetting" panose="03020402040406030203" pitchFamily="66" charset="-78"/>
                <a:cs typeface="Arabic Typesetting" panose="03020402040406030203" pitchFamily="66" charset="-78"/>
              </a:rPr>
              <a:t>Council House </a:t>
            </a:r>
            <a:r>
              <a:rPr lang="en-US" i="0" dirty="0">
                <a:effectLst/>
                <a:latin typeface="Arabic Typesetting" panose="03020402040406030203" pitchFamily="66" charset="-78"/>
                <a:cs typeface="Arabic Typesetting" panose="03020402040406030203" pitchFamily="66" charset="-78"/>
              </a:rPr>
              <a:t>before he was in time to receive any information that he had received from his brother or his wife. After waiting several minutes for that, the expressman, who had been most unwilling to return to the city, said that he would join the </a:t>
            </a:r>
            <a:r>
              <a:rPr lang="en-US" i="0" dirty="0">
                <a:solidFill>
                  <a:srgbClr val="FFD966"/>
                </a:solidFill>
                <a:effectLst/>
                <a:latin typeface="Arabic Typesetting" panose="03020402040406030203" pitchFamily="66" charset="-78"/>
                <a:cs typeface="Arabic Typesetting" panose="03020402040406030203" pitchFamily="66" charset="-78"/>
              </a:rPr>
              <a:t>Council</a:t>
            </a:r>
            <a:r>
              <a:rPr lang="en-US" i="0" dirty="0">
                <a:effectLst/>
                <a:latin typeface="Arabic Typesetting" panose="03020402040406030203" pitchFamily="66" charset="-78"/>
                <a:cs typeface="Arabic Typesetting" panose="03020402040406030203" pitchFamily="66" charset="-78"/>
              </a:rPr>
              <a:t> on the way to meet the new manager, and was even more delighted to have taken possession of his money than he had been when he went to see the </a:t>
            </a:r>
            <a:r>
              <a:rPr lang="en-US" i="0" dirty="0">
                <a:solidFill>
                  <a:srgbClr val="FFD966"/>
                </a:solidFill>
                <a:effectLst/>
                <a:latin typeface="Arabic Typesetting" panose="03020402040406030203" pitchFamily="66" charset="-78"/>
                <a:cs typeface="Arabic Typesetting" panose="03020402040406030203" pitchFamily="66" charset="-78"/>
              </a:rPr>
              <a:t>London cable office </a:t>
            </a:r>
            <a:r>
              <a:rPr lang="en-US" i="0" dirty="0">
                <a:effectLst/>
                <a:latin typeface="Arabic Typesetting" panose="03020402040406030203" pitchFamily="66" charset="-78"/>
                <a:cs typeface="Arabic Typesetting" panose="03020402040406030203" pitchFamily="66" charset="-78"/>
              </a:rPr>
              <a:t>and asked about the interview he had held during the afternoon. The cable service had been decided after he had left it.</a:t>
            </a:r>
            <a:endParaRPr lang="fr-FR" dirty="0">
              <a:latin typeface="Arabic Typesetting" panose="03020402040406030203" pitchFamily="66" charset="-78"/>
              <a:cs typeface="Arabic Typesetting" panose="03020402040406030203" pitchFamily="66" charset="-78"/>
            </a:endParaRPr>
          </a:p>
        </p:txBody>
      </p:sp>
      <p:sp>
        <p:nvSpPr>
          <p:cNvPr id="44" name="Content Placeholder 2">
            <a:extLst>
              <a:ext uri="{FF2B5EF4-FFF2-40B4-BE49-F238E27FC236}">
                <a16:creationId xmlns:a16="http://schemas.microsoft.com/office/drawing/2014/main" id="{F3F5A179-D9E1-4C11-854C-E18405E1B697}"/>
              </a:ext>
            </a:extLst>
          </p:cNvPr>
          <p:cNvSpPr txBox="1">
            <a:spLocks/>
          </p:cNvSpPr>
          <p:nvPr/>
        </p:nvSpPr>
        <p:spPr>
          <a:xfrm>
            <a:off x="7432012" y="393006"/>
            <a:ext cx="4536401" cy="68170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Generation Example</a:t>
            </a:r>
            <a:br>
              <a:rPr lang="en-US" sz="1600" b="1" dirty="0"/>
            </a:br>
            <a:r>
              <a:rPr lang="en-US" sz="1600" dirty="0">
                <a:solidFill>
                  <a:srgbClr val="FFD966"/>
                </a:solidFill>
              </a:rPr>
              <a:t>Summaries, keywords and entities highlighted</a:t>
            </a:r>
          </a:p>
        </p:txBody>
      </p:sp>
    </p:spTree>
    <p:extLst>
      <p:ext uri="{BB962C8B-B14F-4D97-AF65-F5344CB8AC3E}">
        <p14:creationId xmlns:p14="http://schemas.microsoft.com/office/powerpoint/2010/main" val="423879261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Demonstration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45354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15</a:t>
            </a:fld>
            <a:endParaRPr lang="fr-FR"/>
          </a:p>
        </p:txBody>
      </p:sp>
      <p:pic>
        <p:nvPicPr>
          <p:cNvPr id="4" name="Controllable and contextualised writing tool for novel authors - Demonstration">
            <a:hlinkClick r:id="" action="ppaction://media"/>
            <a:extLst>
              <a:ext uri="{FF2B5EF4-FFF2-40B4-BE49-F238E27FC236}">
                <a16:creationId xmlns:a16="http://schemas.microsoft.com/office/drawing/2014/main" id="{8D920EB7-146E-4AC3-AFBA-4D1067B8E2DC}"/>
              </a:ext>
            </a:extLst>
          </p:cNvPr>
          <p:cNvPicPr>
            <a:picLocks noChangeAspect="1"/>
          </p:cNvPicPr>
          <p:nvPr>
            <a:videoFile r:link="rId1"/>
            <p:extLst>
              <p:ext uri="{DAA4B4D4-6D71-4841-9C94-3DE7FCFB9230}">
                <p14:media xmlns:p14="http://schemas.microsoft.com/office/powerpoint/2010/main" r:embed="rId2">
                  <p14:trim st="45418" end="9335"/>
                </p14:media>
              </p:ext>
            </p:extLst>
          </p:nvPr>
        </p:nvPicPr>
        <p:blipFill>
          <a:blip r:embed="rId4"/>
          <a:stretch>
            <a:fillRect/>
          </a:stretch>
        </p:blipFill>
        <p:spPr>
          <a:xfrm>
            <a:off x="971549" y="1416943"/>
            <a:ext cx="9267826" cy="5213153"/>
          </a:xfrm>
          <a:prstGeom prst="rect">
            <a:avLst/>
          </a:prstGeom>
        </p:spPr>
      </p:pic>
    </p:spTree>
    <p:extLst>
      <p:ext uri="{BB962C8B-B14F-4D97-AF65-F5344CB8AC3E}">
        <p14:creationId xmlns:p14="http://schemas.microsoft.com/office/powerpoint/2010/main" val="39330116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8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Links</a:t>
            </a:r>
            <a:endParaRPr lang="fr-FR" dirty="0"/>
          </a:p>
        </p:txBody>
      </p:sp>
      <p:sp>
        <p:nvSpPr>
          <p:cNvPr id="3" name="Content Placeholder 2">
            <a:extLst>
              <a:ext uri="{FF2B5EF4-FFF2-40B4-BE49-F238E27FC236}">
                <a16:creationId xmlns:a16="http://schemas.microsoft.com/office/drawing/2014/main" id="{4FCD9925-4372-496C-86EB-FCE9A254175D}"/>
              </a:ext>
            </a:extLst>
          </p:cNvPr>
          <p:cNvSpPr>
            <a:spLocks noGrp="1"/>
          </p:cNvSpPr>
          <p:nvPr>
            <p:ph idx="1"/>
          </p:nvPr>
        </p:nvSpPr>
        <p:spPr>
          <a:xfrm>
            <a:off x="838200" y="1530517"/>
            <a:ext cx="10515600" cy="1738304"/>
          </a:xfrm>
        </p:spPr>
        <p:txBody>
          <a:bodyPr>
            <a:normAutofit/>
          </a:bodyPr>
          <a:lstStyle/>
          <a:p>
            <a:pPr marL="0" indent="0">
              <a:buNone/>
            </a:pPr>
            <a:r>
              <a:rPr lang="en-US" sz="1800" b="1" dirty="0"/>
              <a:t>Front-end only service: </a:t>
            </a:r>
            <a:r>
              <a:rPr lang="en-US" sz="1800" dirty="0"/>
              <a:t>	</a:t>
            </a:r>
            <a:r>
              <a:rPr lang="en-US" sz="1800" u="sng" dirty="0">
                <a:latin typeface="CMU Typewriter Text" panose="02000309000000000000" pitchFamily="50" charset="0"/>
                <a:ea typeface="CMU Typewriter Text" panose="02000309000000000000" pitchFamily="50" charset="0"/>
                <a:cs typeface="CMU Typewriter Text" panose="02000309000000000000" pitchFamily="50" charset="0"/>
                <a:hlinkClick r:id="rId2">
                  <a:extLst>
                    <a:ext uri="{A12FA001-AC4F-418D-AE19-62706E023703}">
                      <ahyp:hlinkClr xmlns:ahyp="http://schemas.microsoft.com/office/drawing/2018/hyperlinkcolor" val="tx"/>
                    </a:ext>
                  </a:extLst>
                </a:hlinkClick>
              </a:rPr>
              <a:t>http://textgen.thomas-lamson.com/</a:t>
            </a:r>
            <a:endParaRPr lang="en-US" sz="1800" u="sng" dirty="0">
              <a:latin typeface="CMU Typewriter Text" panose="02000309000000000000" pitchFamily="50" charset="0"/>
              <a:ea typeface="CMU Typewriter Text" panose="02000309000000000000" pitchFamily="50" charset="0"/>
              <a:cs typeface="CMU Typewriter Text" panose="02000309000000000000" pitchFamily="50" charset="0"/>
            </a:endParaRPr>
          </a:p>
          <a:p>
            <a:pPr marL="0" indent="0">
              <a:buNone/>
            </a:pPr>
            <a:r>
              <a:rPr lang="fr-FR" sz="1800" b="1" dirty="0"/>
              <a:t>GitHub </a:t>
            </a:r>
            <a:r>
              <a:rPr lang="fr-FR" sz="1800" b="1" dirty="0" err="1"/>
              <a:t>project</a:t>
            </a:r>
            <a:r>
              <a:rPr lang="fr-FR" sz="1800" b="1" dirty="0"/>
              <a:t>:</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hlinkClick r:id="rId3">
                  <a:extLst>
                    <a:ext uri="{A12FA001-AC4F-418D-AE19-62706E023703}">
                      <ahyp:hlinkClr xmlns:ahyp="http://schemas.microsoft.com/office/drawing/2018/hyperlinkcolor" val="tx"/>
                    </a:ext>
                  </a:extLst>
                </a:hlinkClick>
              </a:rPr>
              <a:t>http://github.com/ThomasLamsonFr/AITextGenerator</a:t>
            </a:r>
            <a:endPar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endParaRPr>
          </a:p>
          <a:p>
            <a:pPr marL="0" indent="0">
              <a:buNone/>
            </a:pPr>
            <a:r>
              <a:rPr lang="fr-FR" sz="1800" b="1" dirty="0" err="1"/>
              <a:t>Front-end</a:t>
            </a:r>
            <a:r>
              <a:rPr lang="fr-FR" sz="1800" b="1" dirty="0"/>
              <a:t> GitHub </a:t>
            </a:r>
            <a:r>
              <a:rPr lang="fr-FR" sz="1800" b="1" dirty="0" err="1"/>
              <a:t>project</a:t>
            </a:r>
            <a:r>
              <a:rPr lang="fr-FR" sz="1800" b="1" dirty="0"/>
              <a:t>:</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hlinkClick r:id="rId4">
                  <a:extLst>
                    <a:ext uri="{A12FA001-AC4F-418D-AE19-62706E023703}">
                      <ahyp:hlinkClr xmlns:ahyp="http://schemas.microsoft.com/office/drawing/2018/hyperlinkcolor" val="tx"/>
                    </a:ext>
                  </a:extLst>
                </a:hlinkClick>
              </a:rPr>
              <a:t>https://github.com/ThomasLamsonFr/AITextGeneratorFront</a:t>
            </a:r>
            <a:endPar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endParaRPr>
          </a:p>
          <a:p>
            <a:pPr marL="0" indent="0">
              <a:buNone/>
            </a:pPr>
            <a:r>
              <a:rPr lang="fr-FR" sz="1800" b="1" dirty="0" err="1"/>
              <a:t>Demonstration</a:t>
            </a:r>
            <a:r>
              <a:rPr lang="fr-FR" sz="1800" b="1" dirty="0"/>
              <a:t> </a:t>
            </a:r>
            <a:r>
              <a:rPr lang="fr-FR" sz="1800" b="1" dirty="0" err="1"/>
              <a:t>video</a:t>
            </a:r>
            <a:r>
              <a:rPr lang="fr-FR" sz="1800" b="1" dirty="0"/>
              <a:t>:</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hlinkClick r:id="rId5">
                  <a:extLst>
                    <a:ext uri="{A12FA001-AC4F-418D-AE19-62706E023703}">
                      <ahyp:hlinkClr xmlns:ahyp="http://schemas.microsoft.com/office/drawing/2018/hyperlinkcolor" val="tx"/>
                    </a:ext>
                  </a:extLst>
                </a:hlinkClick>
              </a:rPr>
              <a:t>https://www.youtube.com/watch?v=zwezKGrahK0</a:t>
            </a:r>
            <a:endPar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22494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16</a:t>
            </a:fld>
            <a:endParaRPr lang="fr-FR"/>
          </a:p>
        </p:txBody>
      </p:sp>
      <p:sp>
        <p:nvSpPr>
          <p:cNvPr id="7" name="Title 1">
            <a:extLst>
              <a:ext uri="{FF2B5EF4-FFF2-40B4-BE49-F238E27FC236}">
                <a16:creationId xmlns:a16="http://schemas.microsoft.com/office/drawing/2014/main" id="{C83B1AB7-32E7-4511-9DD5-309C408C35BF}"/>
              </a:ext>
            </a:extLst>
          </p:cNvPr>
          <p:cNvSpPr txBox="1">
            <a:spLocks/>
          </p:cNvSpPr>
          <p:nvPr/>
        </p:nvSpPr>
        <p:spPr>
          <a:xfrm>
            <a:off x="838200" y="336499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stStyle>
          <a:p>
            <a:r>
              <a:rPr lang="en-US" dirty="0"/>
              <a:t>Contacts</a:t>
            </a:r>
            <a:endParaRPr lang="fr-FR" dirty="0"/>
          </a:p>
        </p:txBody>
      </p:sp>
      <p:cxnSp>
        <p:nvCxnSpPr>
          <p:cNvPr id="8" name="Straight Connector 7">
            <a:extLst>
              <a:ext uri="{FF2B5EF4-FFF2-40B4-BE49-F238E27FC236}">
                <a16:creationId xmlns:a16="http://schemas.microsoft.com/office/drawing/2014/main" id="{270E18B1-3A4A-43A4-8987-56E1EB543539}"/>
              </a:ext>
            </a:extLst>
          </p:cNvPr>
          <p:cNvCxnSpPr>
            <a:cxnSpLocks/>
          </p:cNvCxnSpPr>
          <p:nvPr/>
        </p:nvCxnSpPr>
        <p:spPr>
          <a:xfrm>
            <a:off x="0" y="4307459"/>
            <a:ext cx="30723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802335EF-343C-4D5E-A03C-A325F1D7C670}"/>
              </a:ext>
            </a:extLst>
          </p:cNvPr>
          <p:cNvSpPr txBox="1">
            <a:spLocks/>
          </p:cNvSpPr>
          <p:nvPr/>
        </p:nvSpPr>
        <p:spPr>
          <a:xfrm>
            <a:off x="838200" y="4567903"/>
            <a:ext cx="10515600" cy="15961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1800" b="1" dirty="0"/>
              <a:t>Alexandre Duval	</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rPr>
              <a:t>alexandre.duval@student-cs.fr</a:t>
            </a:r>
          </a:p>
          <a:p>
            <a:pPr marL="0" indent="0">
              <a:buFont typeface="Arial" panose="020B0604020202020204" pitchFamily="34" charset="0"/>
              <a:buNone/>
            </a:pPr>
            <a:r>
              <a:rPr lang="fr-FR" sz="1800" b="1" dirty="0"/>
              <a:t>Thomas Lamson	</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rPr>
              <a:t>contact@thomas-Lamson.com</a:t>
            </a:r>
          </a:p>
          <a:p>
            <a:pPr marL="0" indent="0">
              <a:buFont typeface="Arial" panose="020B0604020202020204" pitchFamily="34" charset="0"/>
              <a:buNone/>
            </a:pPr>
            <a:r>
              <a:rPr lang="en-US" sz="1800" b="1" dirty="0" err="1"/>
              <a:t>Gaël</a:t>
            </a:r>
            <a:r>
              <a:rPr lang="en-US" sz="1800" b="1" dirty="0"/>
              <a:t> de </a:t>
            </a:r>
            <a:r>
              <a:rPr lang="en-US" sz="1800" b="1" dirty="0" err="1"/>
              <a:t>Léséleuc</a:t>
            </a:r>
            <a:r>
              <a:rPr lang="en-US" sz="1800" b="1" dirty="0"/>
              <a:t> de </a:t>
            </a:r>
            <a:r>
              <a:rPr lang="en-US" sz="1800" b="1" dirty="0" err="1"/>
              <a:t>Kérouara</a:t>
            </a:r>
            <a:r>
              <a:rPr lang="en-US" sz="1800" dirty="0"/>
              <a:t>	</a:t>
            </a:r>
            <a:r>
              <a:rPr lang="en-US" sz="1800" u="sng" dirty="0">
                <a:latin typeface="CMU Typewriter Text" panose="02000309000000000000" pitchFamily="50" charset="0"/>
                <a:ea typeface="CMU Typewriter Text" panose="02000309000000000000" pitchFamily="50" charset="0"/>
                <a:cs typeface="CMU Typewriter Text" panose="02000309000000000000" pitchFamily="50" charset="0"/>
              </a:rPr>
              <a:t>gael.dldk@pm.me</a:t>
            </a:r>
          </a:p>
          <a:p>
            <a:pPr marL="0" indent="0">
              <a:buFont typeface="Arial" panose="020B0604020202020204" pitchFamily="34" charset="0"/>
              <a:buNone/>
            </a:pPr>
            <a:r>
              <a:rPr lang="fr-FR" sz="1800" b="1" dirty="0"/>
              <a:t>Matthias Gallé	</a:t>
            </a:r>
            <a:r>
              <a:rPr lang="fr-FR" sz="1800" dirty="0"/>
              <a:t>		</a:t>
            </a:r>
            <a:r>
              <a:rPr lang="fr-FR" sz="1800" u="sng" dirty="0">
                <a:latin typeface="CMU Typewriter Text" panose="02000309000000000000" pitchFamily="50" charset="0"/>
                <a:ea typeface="CMU Typewriter Text" panose="02000309000000000000" pitchFamily="50" charset="0"/>
                <a:cs typeface="CMU Typewriter Text" panose="02000309000000000000" pitchFamily="50" charset="0"/>
              </a:rPr>
              <a:t>matthias.galle@naverlabs.com</a:t>
            </a:r>
          </a:p>
        </p:txBody>
      </p:sp>
    </p:spTree>
    <p:extLst>
      <p:ext uri="{BB962C8B-B14F-4D97-AF65-F5344CB8AC3E}">
        <p14:creationId xmlns:p14="http://schemas.microsoft.com/office/powerpoint/2010/main" val="135518639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Introduction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p:nvPr/>
        </p:nvCxnSpPr>
        <p:spPr>
          <a:xfrm>
            <a:off x="0" y="1307592"/>
            <a:ext cx="39959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2</a:t>
            </a:fld>
            <a:endParaRPr lang="fr-FR"/>
          </a:p>
        </p:txBody>
      </p:sp>
      <p:pic>
        <p:nvPicPr>
          <p:cNvPr id="9" name="Picture 8">
            <a:extLst>
              <a:ext uri="{FF2B5EF4-FFF2-40B4-BE49-F238E27FC236}">
                <a16:creationId xmlns:a16="http://schemas.microsoft.com/office/drawing/2014/main" id="{457B7E1E-862D-4DC6-99A9-6F58146B41A8}"/>
              </a:ext>
            </a:extLst>
          </p:cNvPr>
          <p:cNvPicPr>
            <a:picLocks noChangeAspect="1"/>
          </p:cNvPicPr>
          <p:nvPr/>
        </p:nvPicPr>
        <p:blipFill>
          <a:blip r:embed="rId2"/>
          <a:stretch>
            <a:fillRect/>
          </a:stretch>
        </p:blipFill>
        <p:spPr>
          <a:xfrm>
            <a:off x="838200" y="2899549"/>
            <a:ext cx="3548253" cy="1123969"/>
          </a:xfrm>
          <a:prstGeom prst="rect">
            <a:avLst/>
          </a:prstGeom>
        </p:spPr>
      </p:pic>
      <p:pic>
        <p:nvPicPr>
          <p:cNvPr id="11" name="Picture 10">
            <a:extLst>
              <a:ext uri="{FF2B5EF4-FFF2-40B4-BE49-F238E27FC236}">
                <a16:creationId xmlns:a16="http://schemas.microsoft.com/office/drawing/2014/main" id="{7B44A047-B35E-4F98-AE94-6F8BFFC4CB29}"/>
              </a:ext>
            </a:extLst>
          </p:cNvPr>
          <p:cNvPicPr>
            <a:picLocks noChangeAspect="1"/>
          </p:cNvPicPr>
          <p:nvPr/>
        </p:nvPicPr>
        <p:blipFill>
          <a:blip r:embed="rId3"/>
          <a:stretch>
            <a:fillRect/>
          </a:stretch>
        </p:blipFill>
        <p:spPr>
          <a:xfrm>
            <a:off x="838200" y="1657275"/>
            <a:ext cx="3548253" cy="1123970"/>
          </a:xfrm>
          <a:prstGeom prst="rect">
            <a:avLst/>
          </a:prstGeom>
        </p:spPr>
      </p:pic>
      <p:sp>
        <p:nvSpPr>
          <p:cNvPr id="16" name="Title 1">
            <a:extLst>
              <a:ext uri="{FF2B5EF4-FFF2-40B4-BE49-F238E27FC236}">
                <a16:creationId xmlns:a16="http://schemas.microsoft.com/office/drawing/2014/main" id="{C4441270-4F4B-404A-848C-D5C561F886C4}"/>
              </a:ext>
            </a:extLst>
          </p:cNvPr>
          <p:cNvSpPr txBox="1">
            <a:spLocks/>
          </p:cNvSpPr>
          <p:nvPr/>
        </p:nvSpPr>
        <p:spPr>
          <a:xfrm>
            <a:off x="1600578" y="4339964"/>
            <a:ext cx="2395350" cy="53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stStyle>
          <a:p>
            <a:pPr algn="ctr"/>
            <a:r>
              <a:rPr lang="en-US" dirty="0">
                <a:latin typeface="Bahnschrift" panose="020B0502040204020203" pitchFamily="34" charset="0"/>
                <a:cs typeface="Aharoni" panose="02010803020104030203" pitchFamily="2" charset="-79"/>
              </a:rPr>
              <a:t>GROVER</a:t>
            </a:r>
          </a:p>
        </p:txBody>
      </p:sp>
      <p:pic>
        <p:nvPicPr>
          <p:cNvPr id="18" name="Picture 17">
            <a:extLst>
              <a:ext uri="{FF2B5EF4-FFF2-40B4-BE49-F238E27FC236}">
                <a16:creationId xmlns:a16="http://schemas.microsoft.com/office/drawing/2014/main" id="{F1E6E548-2C96-4F08-B78D-FA10BC9F319F}"/>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Lst>
          </a:blip>
          <a:stretch>
            <a:fillRect/>
          </a:stretch>
        </p:blipFill>
        <p:spPr>
          <a:xfrm>
            <a:off x="952500" y="5293342"/>
            <a:ext cx="3548253" cy="906347"/>
          </a:xfrm>
          <a:prstGeom prst="rect">
            <a:avLst/>
          </a:prstGeom>
        </p:spPr>
      </p:pic>
      <p:sp>
        <p:nvSpPr>
          <p:cNvPr id="21" name="TextBox 20">
            <a:extLst>
              <a:ext uri="{FF2B5EF4-FFF2-40B4-BE49-F238E27FC236}">
                <a16:creationId xmlns:a16="http://schemas.microsoft.com/office/drawing/2014/main" id="{5EA5FFA0-7A61-408F-BA9B-7B4743FF8EFE}"/>
              </a:ext>
            </a:extLst>
          </p:cNvPr>
          <p:cNvSpPr txBox="1"/>
          <p:nvPr/>
        </p:nvSpPr>
        <p:spPr>
          <a:xfrm>
            <a:off x="5063739" y="2025246"/>
            <a:ext cx="6096000" cy="461665"/>
          </a:xfrm>
          <a:prstGeom prst="rect">
            <a:avLst/>
          </a:prstGeom>
          <a:noFill/>
        </p:spPr>
        <p:txBody>
          <a:bodyPr wrap="square">
            <a:spAutoFit/>
          </a:bodyPr>
          <a:lstStyle/>
          <a:p>
            <a:r>
              <a:rPr lang="en-US" sz="2400" dirty="0">
                <a:latin typeface="CMU Serif" panose="02000603000000000000" pitchFamily="2" charset="0"/>
                <a:ea typeface="CMU Serif" panose="02000603000000000000" pitchFamily="2" charset="0"/>
                <a:cs typeface="CMU Serif" panose="02000603000000000000" pitchFamily="2" charset="0"/>
              </a:rPr>
              <a:t>Transformer Model</a:t>
            </a:r>
            <a:endParaRPr lang="fr-FR" sz="24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TextBox 21">
            <a:extLst>
              <a:ext uri="{FF2B5EF4-FFF2-40B4-BE49-F238E27FC236}">
                <a16:creationId xmlns:a16="http://schemas.microsoft.com/office/drawing/2014/main" id="{1D550BE6-01BD-47DB-BF9F-1F3BFFABF136}"/>
              </a:ext>
            </a:extLst>
          </p:cNvPr>
          <p:cNvSpPr txBox="1"/>
          <p:nvPr/>
        </p:nvSpPr>
        <p:spPr>
          <a:xfrm>
            <a:off x="5063739" y="3230700"/>
            <a:ext cx="6756786" cy="461665"/>
          </a:xfrm>
          <a:prstGeom prst="rect">
            <a:avLst/>
          </a:prstGeom>
          <a:noFill/>
        </p:spPr>
        <p:txBody>
          <a:bodyPr wrap="square">
            <a:spAutoFit/>
          </a:bodyPr>
          <a:lstStyle/>
          <a:p>
            <a:r>
              <a:rPr lang="en-US" sz="2400" dirty="0">
                <a:latin typeface="CMU Serif" panose="02000603000000000000" pitchFamily="2" charset="0"/>
                <a:ea typeface="CMU Serif" panose="02000603000000000000" pitchFamily="2" charset="0"/>
                <a:cs typeface="CMU Serif" panose="02000603000000000000" pitchFamily="2" charset="0"/>
              </a:rPr>
              <a:t>Transformer Model of increased size</a:t>
            </a:r>
            <a:endParaRPr lang="fr-FR" sz="2400" dirty="0">
              <a:latin typeface="CMU Serif" panose="02000603000000000000" pitchFamily="2" charset="0"/>
              <a:ea typeface="CMU Serif" panose="02000603000000000000" pitchFamily="2" charset="0"/>
              <a:cs typeface="CMU Serif" panose="02000603000000000000" pitchFamily="2" charset="0"/>
            </a:endParaRPr>
          </a:p>
        </p:txBody>
      </p:sp>
      <p:sp>
        <p:nvSpPr>
          <p:cNvPr id="23" name="TextBox 22">
            <a:extLst>
              <a:ext uri="{FF2B5EF4-FFF2-40B4-BE49-F238E27FC236}">
                <a16:creationId xmlns:a16="http://schemas.microsoft.com/office/drawing/2014/main" id="{94602641-1C8F-49DC-ABE3-334EAB82BBC9}"/>
              </a:ext>
            </a:extLst>
          </p:cNvPr>
          <p:cNvSpPr txBox="1"/>
          <p:nvPr/>
        </p:nvSpPr>
        <p:spPr>
          <a:xfrm>
            <a:off x="5063738" y="4373192"/>
            <a:ext cx="6671061" cy="461665"/>
          </a:xfrm>
          <a:prstGeom prst="rect">
            <a:avLst/>
          </a:prstGeom>
          <a:noFill/>
        </p:spPr>
        <p:txBody>
          <a:bodyPr wrap="square">
            <a:spAutoFit/>
          </a:bodyPr>
          <a:lstStyle/>
          <a:p>
            <a:r>
              <a:rPr lang="en-US" sz="2400" dirty="0">
                <a:latin typeface="CMU Serif" panose="02000603000000000000" pitchFamily="2" charset="0"/>
                <a:ea typeface="CMU Serif" panose="02000603000000000000" pitchFamily="2" charset="0"/>
                <a:cs typeface="CMU Serif" panose="02000603000000000000" pitchFamily="2" charset="0"/>
              </a:rPr>
              <a:t>Generation and detection of Neural Fake News</a:t>
            </a:r>
            <a:endParaRPr lang="fr-FR" sz="2400" dirty="0">
              <a:latin typeface="CMU Serif" panose="02000603000000000000" pitchFamily="2" charset="0"/>
              <a:ea typeface="CMU Serif" panose="02000603000000000000" pitchFamily="2" charset="0"/>
              <a:cs typeface="CMU Serif" panose="02000603000000000000" pitchFamily="2" charset="0"/>
            </a:endParaRPr>
          </a:p>
        </p:txBody>
      </p:sp>
      <p:sp>
        <p:nvSpPr>
          <p:cNvPr id="24" name="TextBox 23">
            <a:extLst>
              <a:ext uri="{FF2B5EF4-FFF2-40B4-BE49-F238E27FC236}">
                <a16:creationId xmlns:a16="http://schemas.microsoft.com/office/drawing/2014/main" id="{1D61308D-0CE8-4E3F-92A1-1510D698DDC8}"/>
              </a:ext>
            </a:extLst>
          </p:cNvPr>
          <p:cNvSpPr txBox="1"/>
          <p:nvPr/>
        </p:nvSpPr>
        <p:spPr>
          <a:xfrm>
            <a:off x="5063738" y="5515684"/>
            <a:ext cx="6671061" cy="461665"/>
          </a:xfrm>
          <a:prstGeom prst="rect">
            <a:avLst/>
          </a:prstGeom>
          <a:noFill/>
        </p:spPr>
        <p:txBody>
          <a:bodyPr wrap="square">
            <a:spAutoFit/>
          </a:bodyPr>
          <a:lstStyle/>
          <a:p>
            <a:r>
              <a:rPr lang="en-US" sz="2400" dirty="0">
                <a:latin typeface="CMU Serif" panose="02000603000000000000" pitchFamily="2" charset="0"/>
                <a:ea typeface="CMU Serif" panose="02000603000000000000" pitchFamily="2" charset="0"/>
                <a:cs typeface="CMU Serif" panose="02000603000000000000" pitchFamily="2" charset="0"/>
              </a:rPr>
              <a:t>Contextualized text generation experiment</a:t>
            </a:r>
            <a:endParaRPr lang="fr-FR" sz="2400" dirty="0">
              <a:latin typeface="CMU Serif" panose="02000603000000000000" pitchFamily="2" charset="0"/>
              <a:ea typeface="CMU Serif" panose="02000603000000000000" pitchFamily="2" charset="0"/>
              <a:cs typeface="CMU Serif" panose="02000603000000000000" pitchFamily="2" charset="0"/>
            </a:endParaRPr>
          </a:p>
        </p:txBody>
      </p:sp>
      <p:sp>
        <p:nvSpPr>
          <p:cNvPr id="25" name="TextBox 24">
            <a:extLst>
              <a:ext uri="{FF2B5EF4-FFF2-40B4-BE49-F238E27FC236}">
                <a16:creationId xmlns:a16="http://schemas.microsoft.com/office/drawing/2014/main" id="{0B555C1A-25DC-4CAC-8B3F-9F07202D2205}"/>
              </a:ext>
            </a:extLst>
          </p:cNvPr>
          <p:cNvSpPr txBox="1"/>
          <p:nvPr/>
        </p:nvSpPr>
        <p:spPr>
          <a:xfrm>
            <a:off x="5063738" y="1027906"/>
            <a:ext cx="6096000" cy="400110"/>
          </a:xfrm>
          <a:prstGeom prst="rect">
            <a:avLst/>
          </a:prstGeom>
          <a:noFill/>
        </p:spPr>
        <p:txBody>
          <a:bodyPr wrap="square">
            <a:spAutoFit/>
          </a:bodyPr>
          <a:lstStyle/>
          <a:p>
            <a:r>
              <a:rPr lang="en-US" sz="2000" dirty="0">
                <a:solidFill>
                  <a:schemeClr val="tx1">
                    <a:lumMod val="85000"/>
                  </a:schemeClr>
                </a:solidFill>
                <a:latin typeface="CMU Serif" panose="02000603000000000000" pitchFamily="2" charset="0"/>
                <a:ea typeface="CMU Serif" panose="02000603000000000000" pitchFamily="2" charset="0"/>
                <a:cs typeface="CMU Serif" panose="02000603000000000000" pitchFamily="2" charset="0"/>
              </a:rPr>
              <a:t>A few examples…</a:t>
            </a:r>
            <a:endParaRPr lang="fr-FR" sz="2000" dirty="0">
              <a:solidFill>
                <a:schemeClr val="tx1">
                  <a:lumMod val="85000"/>
                </a:schemeClr>
              </a:solidFill>
              <a:latin typeface="CMU Serif" panose="02000603000000000000" pitchFamily="2" charset="0"/>
              <a:ea typeface="CMU Serif" panose="02000603000000000000" pitchFamily="2" charset="0"/>
              <a:cs typeface="CMU Serif" panose="02000603000000000000" pitchFamily="2" charset="0"/>
            </a:endParaRPr>
          </a:p>
        </p:txBody>
      </p:sp>
    </p:spTree>
    <p:extLst>
      <p:ext uri="{BB962C8B-B14F-4D97-AF65-F5344CB8AC3E}">
        <p14:creationId xmlns:p14="http://schemas.microsoft.com/office/powerpoint/2010/main" val="363933786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Introduction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p:nvPr/>
        </p:nvCxnSpPr>
        <p:spPr>
          <a:xfrm>
            <a:off x="0" y="1307592"/>
            <a:ext cx="39959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3</a:t>
            </a:fld>
            <a:endParaRPr lang="fr-FR" dirty="0"/>
          </a:p>
        </p:txBody>
      </p:sp>
      <p:pic>
        <p:nvPicPr>
          <p:cNvPr id="9" name="Picture 8">
            <a:extLst>
              <a:ext uri="{FF2B5EF4-FFF2-40B4-BE49-F238E27FC236}">
                <a16:creationId xmlns:a16="http://schemas.microsoft.com/office/drawing/2014/main" id="{457B7E1E-862D-4DC6-99A9-6F58146B41A8}"/>
              </a:ext>
            </a:extLst>
          </p:cNvPr>
          <p:cNvPicPr>
            <a:picLocks noChangeAspect="1"/>
          </p:cNvPicPr>
          <p:nvPr/>
        </p:nvPicPr>
        <p:blipFill>
          <a:blip r:embed="rId2"/>
          <a:stretch>
            <a:fillRect/>
          </a:stretch>
        </p:blipFill>
        <p:spPr>
          <a:xfrm>
            <a:off x="838200" y="2899549"/>
            <a:ext cx="3548253" cy="1123969"/>
          </a:xfrm>
          <a:prstGeom prst="rect">
            <a:avLst/>
          </a:prstGeom>
        </p:spPr>
      </p:pic>
      <p:pic>
        <p:nvPicPr>
          <p:cNvPr id="11" name="Picture 10">
            <a:extLst>
              <a:ext uri="{FF2B5EF4-FFF2-40B4-BE49-F238E27FC236}">
                <a16:creationId xmlns:a16="http://schemas.microsoft.com/office/drawing/2014/main" id="{7B44A047-B35E-4F98-AE94-6F8BFFC4CB29}"/>
              </a:ext>
            </a:extLst>
          </p:cNvPr>
          <p:cNvPicPr>
            <a:picLocks noChangeAspect="1"/>
          </p:cNvPicPr>
          <p:nvPr/>
        </p:nvPicPr>
        <p:blipFill>
          <a:blip r:embed="rId3"/>
          <a:stretch>
            <a:fillRect/>
          </a:stretch>
        </p:blipFill>
        <p:spPr>
          <a:xfrm>
            <a:off x="838200" y="1657275"/>
            <a:ext cx="3548253" cy="1123970"/>
          </a:xfrm>
          <a:prstGeom prst="rect">
            <a:avLst/>
          </a:prstGeom>
        </p:spPr>
      </p:pic>
      <p:sp>
        <p:nvSpPr>
          <p:cNvPr id="16" name="Title 1">
            <a:extLst>
              <a:ext uri="{FF2B5EF4-FFF2-40B4-BE49-F238E27FC236}">
                <a16:creationId xmlns:a16="http://schemas.microsoft.com/office/drawing/2014/main" id="{C4441270-4F4B-404A-848C-D5C561F886C4}"/>
              </a:ext>
            </a:extLst>
          </p:cNvPr>
          <p:cNvSpPr txBox="1">
            <a:spLocks/>
          </p:cNvSpPr>
          <p:nvPr/>
        </p:nvSpPr>
        <p:spPr>
          <a:xfrm>
            <a:off x="1600578" y="4339964"/>
            <a:ext cx="2395350" cy="53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stStyle>
          <a:p>
            <a:pPr algn="ctr"/>
            <a:r>
              <a:rPr lang="en-US" dirty="0">
                <a:latin typeface="Bahnschrift" panose="020B0502040204020203" pitchFamily="34" charset="0"/>
                <a:cs typeface="Aharoni" panose="02010803020104030203" pitchFamily="2" charset="-79"/>
              </a:rPr>
              <a:t>GROVER</a:t>
            </a:r>
          </a:p>
        </p:txBody>
      </p:sp>
      <p:pic>
        <p:nvPicPr>
          <p:cNvPr id="18" name="Picture 17">
            <a:extLst>
              <a:ext uri="{FF2B5EF4-FFF2-40B4-BE49-F238E27FC236}">
                <a16:creationId xmlns:a16="http://schemas.microsoft.com/office/drawing/2014/main" id="{F1E6E548-2C96-4F08-B78D-FA10BC9F319F}"/>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Lst>
          </a:blip>
          <a:stretch>
            <a:fillRect/>
          </a:stretch>
        </p:blipFill>
        <p:spPr>
          <a:xfrm>
            <a:off x="952500" y="5293342"/>
            <a:ext cx="3548253" cy="906347"/>
          </a:xfrm>
          <a:prstGeom prst="rect">
            <a:avLst/>
          </a:prstGeom>
        </p:spPr>
      </p:pic>
      <p:sp>
        <p:nvSpPr>
          <p:cNvPr id="21" name="TextBox 20">
            <a:extLst>
              <a:ext uri="{FF2B5EF4-FFF2-40B4-BE49-F238E27FC236}">
                <a16:creationId xmlns:a16="http://schemas.microsoft.com/office/drawing/2014/main" id="{5EA5FFA0-7A61-408F-BA9B-7B4743FF8EFE}"/>
              </a:ext>
            </a:extLst>
          </p:cNvPr>
          <p:cNvSpPr txBox="1"/>
          <p:nvPr/>
        </p:nvSpPr>
        <p:spPr>
          <a:xfrm>
            <a:off x="5920610" y="2781245"/>
            <a:ext cx="4670812" cy="2308324"/>
          </a:xfrm>
          <a:prstGeom prst="rect">
            <a:avLst/>
          </a:prstGeom>
          <a:noFill/>
        </p:spPr>
        <p:txBody>
          <a:bodyPr wrap="square">
            <a:spAutoFit/>
          </a:bodyPr>
          <a:lstStyle/>
          <a:p>
            <a:pPr algn="ctr"/>
            <a:r>
              <a:rPr lang="en-US" sz="2400" b="1" dirty="0">
                <a:latin typeface="CMU Serif" panose="02000603000000000000" pitchFamily="2" charset="0"/>
                <a:ea typeface="CMU Serif" panose="02000603000000000000" pitchFamily="2" charset="0"/>
                <a:cs typeface="CMU Serif" panose="02000603000000000000" pitchFamily="2" charset="0"/>
              </a:rPr>
              <a:t>Costly to train</a:t>
            </a:r>
          </a:p>
          <a:p>
            <a:pPr algn="ctr"/>
            <a:endParaRPr lang="en-US" sz="2400" b="1" dirty="0">
              <a:latin typeface="CMU Serif" panose="02000603000000000000" pitchFamily="2" charset="0"/>
              <a:ea typeface="CMU Serif" panose="02000603000000000000" pitchFamily="2" charset="0"/>
              <a:cs typeface="CMU Serif" panose="02000603000000000000" pitchFamily="2" charset="0"/>
            </a:endParaRPr>
          </a:p>
          <a:p>
            <a:pPr algn="ctr"/>
            <a:r>
              <a:rPr lang="en-US" sz="2400" b="1" dirty="0">
                <a:latin typeface="CMU Serif" panose="02000603000000000000" pitchFamily="2" charset="0"/>
                <a:ea typeface="CMU Serif" panose="02000603000000000000" pitchFamily="2" charset="0"/>
                <a:cs typeface="CMU Serif" panose="02000603000000000000" pitchFamily="2" charset="0"/>
              </a:rPr>
              <a:t>Struggle to maintain consistent context</a:t>
            </a:r>
          </a:p>
          <a:p>
            <a:pPr algn="ctr"/>
            <a:endParaRPr lang="en-US" sz="2400" b="1" dirty="0">
              <a:latin typeface="CMU Serif" panose="02000603000000000000" pitchFamily="2" charset="0"/>
              <a:ea typeface="CMU Serif" panose="02000603000000000000" pitchFamily="2" charset="0"/>
              <a:cs typeface="CMU Serif" panose="02000603000000000000" pitchFamily="2" charset="0"/>
            </a:endParaRPr>
          </a:p>
          <a:p>
            <a:pPr algn="ctr"/>
            <a:r>
              <a:rPr lang="en-US" sz="2400" b="1" dirty="0">
                <a:latin typeface="CMU Serif" panose="02000603000000000000" pitchFamily="2" charset="0"/>
                <a:ea typeface="CMU Serif" panose="02000603000000000000" pitchFamily="2" charset="0"/>
                <a:cs typeface="CMU Serif" panose="02000603000000000000" pitchFamily="2" charset="0"/>
              </a:rPr>
              <a:t>Generation is hard to steer</a:t>
            </a:r>
          </a:p>
        </p:txBody>
      </p:sp>
    </p:spTree>
    <p:extLst>
      <p:ext uri="{BB962C8B-B14F-4D97-AF65-F5344CB8AC3E}">
        <p14:creationId xmlns:p14="http://schemas.microsoft.com/office/powerpoint/2010/main" val="33434845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Problem Definition</a:t>
            </a:r>
            <a:endParaRPr lang="fr-FR" dirty="0"/>
          </a:p>
        </p:txBody>
      </p:sp>
      <p:sp>
        <p:nvSpPr>
          <p:cNvPr id="3" name="Content Placeholder 2">
            <a:extLst>
              <a:ext uri="{FF2B5EF4-FFF2-40B4-BE49-F238E27FC236}">
                <a16:creationId xmlns:a16="http://schemas.microsoft.com/office/drawing/2014/main" id="{4FCD9925-4372-496C-86EB-FCE9A254175D}"/>
              </a:ext>
            </a:extLst>
          </p:cNvPr>
          <p:cNvSpPr>
            <a:spLocks noGrp="1"/>
          </p:cNvSpPr>
          <p:nvPr>
            <p:ph idx="1"/>
          </p:nvPr>
        </p:nvSpPr>
        <p:spPr>
          <a:xfrm>
            <a:off x="838200" y="2948957"/>
            <a:ext cx="10515600" cy="1784350"/>
          </a:xfrm>
        </p:spPr>
        <p:txBody>
          <a:bodyPr>
            <a:normAutofit/>
          </a:bodyPr>
          <a:lstStyle/>
          <a:p>
            <a:pPr marL="0" indent="0">
              <a:buNone/>
            </a:pPr>
            <a:r>
              <a:rPr lang="en-US" sz="2200" b="1" dirty="0"/>
              <a:t>Objective:		</a:t>
            </a:r>
            <a:r>
              <a:rPr lang="en-US" sz="2200" dirty="0"/>
              <a:t>Generate text…</a:t>
            </a:r>
          </a:p>
          <a:p>
            <a:pPr marL="0" indent="0">
              <a:buNone/>
            </a:pPr>
            <a:r>
              <a:rPr lang="en-US" sz="2200" b="1" dirty="0"/>
              <a:t>		1/ </a:t>
            </a:r>
            <a:r>
              <a:rPr lang="en-US" sz="2200" dirty="0"/>
              <a:t>In a controlled fashion according to several dimensions</a:t>
            </a:r>
          </a:p>
          <a:p>
            <a:pPr marL="0" indent="0">
              <a:buNone/>
            </a:pPr>
            <a:r>
              <a:rPr lang="en-US" sz="2200" b="1" dirty="0"/>
              <a:t>		2/ </a:t>
            </a:r>
            <a:r>
              <a:rPr lang="en-US" sz="2200" dirty="0"/>
              <a:t>In the specific context of novel writing</a:t>
            </a:r>
          </a:p>
          <a:p>
            <a:pPr marL="0" indent="0">
              <a:buNone/>
            </a:pPr>
            <a:r>
              <a:rPr lang="en-US" sz="2200" b="1" dirty="0"/>
              <a:t>		3/ </a:t>
            </a:r>
            <a:r>
              <a:rPr lang="en-US" sz="2200" dirty="0"/>
              <a:t>At an affordable cost</a:t>
            </a:r>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5869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4</a:t>
            </a:fld>
            <a:endParaRPr lang="fr-FR"/>
          </a:p>
        </p:txBody>
      </p:sp>
    </p:spTree>
    <p:extLst>
      <p:ext uri="{BB962C8B-B14F-4D97-AF65-F5344CB8AC3E}">
        <p14:creationId xmlns:p14="http://schemas.microsoft.com/office/powerpoint/2010/main" val="408361142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Problem Definition</a:t>
            </a:r>
            <a:endParaRPr lang="fr-FR" dirty="0"/>
          </a:p>
        </p:txBody>
      </p:sp>
      <p:sp>
        <p:nvSpPr>
          <p:cNvPr id="3" name="Content Placeholder 2">
            <a:extLst>
              <a:ext uri="{FF2B5EF4-FFF2-40B4-BE49-F238E27FC236}">
                <a16:creationId xmlns:a16="http://schemas.microsoft.com/office/drawing/2014/main" id="{4FCD9925-4372-496C-86EB-FCE9A254175D}"/>
              </a:ext>
            </a:extLst>
          </p:cNvPr>
          <p:cNvSpPr>
            <a:spLocks noGrp="1"/>
          </p:cNvSpPr>
          <p:nvPr>
            <p:ph idx="1"/>
          </p:nvPr>
        </p:nvSpPr>
        <p:spPr>
          <a:xfrm>
            <a:off x="838200" y="1719178"/>
            <a:ext cx="10515600" cy="1784350"/>
          </a:xfrm>
        </p:spPr>
        <p:txBody>
          <a:bodyPr>
            <a:normAutofit/>
          </a:bodyPr>
          <a:lstStyle/>
          <a:p>
            <a:pPr marL="0" indent="0">
              <a:buNone/>
            </a:pPr>
            <a:r>
              <a:rPr lang="en-US" sz="2200" b="1" dirty="0"/>
              <a:t>Objective:		</a:t>
            </a:r>
            <a:r>
              <a:rPr lang="en-US" sz="2200" dirty="0"/>
              <a:t>Generate text…</a:t>
            </a:r>
          </a:p>
          <a:p>
            <a:pPr marL="0" indent="0">
              <a:buNone/>
            </a:pPr>
            <a:r>
              <a:rPr lang="en-US" sz="2200" b="1" dirty="0"/>
              <a:t>		1/ </a:t>
            </a:r>
            <a:r>
              <a:rPr lang="en-US" sz="2200" dirty="0"/>
              <a:t>In a controlled fashion according to several dimensions</a:t>
            </a:r>
          </a:p>
          <a:p>
            <a:pPr marL="0" indent="0">
              <a:buNone/>
            </a:pPr>
            <a:r>
              <a:rPr lang="en-US" sz="2200" b="1" dirty="0"/>
              <a:t>		2/ </a:t>
            </a:r>
            <a:r>
              <a:rPr lang="en-US" sz="2200" dirty="0"/>
              <a:t>In the specific context of novel writing</a:t>
            </a:r>
          </a:p>
          <a:p>
            <a:pPr marL="0" indent="0">
              <a:buNone/>
            </a:pPr>
            <a:r>
              <a:rPr lang="en-US" sz="2200" b="1" dirty="0"/>
              <a:t>		3/ </a:t>
            </a:r>
            <a:r>
              <a:rPr lang="en-US" sz="2200" dirty="0"/>
              <a:t>At an affordable cost</a:t>
            </a:r>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5869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5</a:t>
            </a:fld>
            <a:endParaRPr lang="fr-FR"/>
          </a:p>
        </p:txBody>
      </p:sp>
      <p:grpSp>
        <p:nvGrpSpPr>
          <p:cNvPr id="12" name="Group 11">
            <a:extLst>
              <a:ext uri="{FF2B5EF4-FFF2-40B4-BE49-F238E27FC236}">
                <a16:creationId xmlns:a16="http://schemas.microsoft.com/office/drawing/2014/main" id="{24F2494A-E3DF-43FF-ADB9-F5906279B511}"/>
              </a:ext>
            </a:extLst>
          </p:cNvPr>
          <p:cNvGrpSpPr/>
          <p:nvPr/>
        </p:nvGrpSpPr>
        <p:grpSpPr>
          <a:xfrm>
            <a:off x="5179572" y="4446182"/>
            <a:ext cx="2758440" cy="906910"/>
            <a:chOff x="4716780" y="4529707"/>
            <a:chExt cx="2758440" cy="906910"/>
          </a:xfrm>
        </p:grpSpPr>
        <p:sp>
          <p:nvSpPr>
            <p:cNvPr id="8" name="Rectangle: Rounded Corners 7">
              <a:extLst>
                <a:ext uri="{FF2B5EF4-FFF2-40B4-BE49-F238E27FC236}">
                  <a16:creationId xmlns:a16="http://schemas.microsoft.com/office/drawing/2014/main" id="{E10979A7-DC02-41DF-A3D4-016D6C77384B}"/>
                </a:ext>
              </a:extLst>
            </p:cNvPr>
            <p:cNvSpPr/>
            <p:nvPr/>
          </p:nvSpPr>
          <p:spPr>
            <a:xfrm>
              <a:off x="4716780" y="4529707"/>
              <a:ext cx="2758440" cy="90691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 name="Picture 9">
              <a:extLst>
                <a:ext uri="{FF2B5EF4-FFF2-40B4-BE49-F238E27FC236}">
                  <a16:creationId xmlns:a16="http://schemas.microsoft.com/office/drawing/2014/main" id="{4C000F2E-88D0-4D4D-958D-2804849BE1AD}"/>
                </a:ext>
              </a:extLst>
            </p:cNvPr>
            <p:cNvPicPr>
              <a:picLocks noChangeAspect="1"/>
            </p:cNvPicPr>
            <p:nvPr/>
          </p:nvPicPr>
          <p:blipFill rotWithShape="1">
            <a:blip r:embed="rId2"/>
            <a:srcRect l="4684" t="12369" r="71389" b="12369"/>
            <a:stretch/>
          </p:blipFill>
          <p:spPr>
            <a:xfrm>
              <a:off x="4846319" y="4590798"/>
              <a:ext cx="784860" cy="784726"/>
            </a:xfrm>
            <a:prstGeom prst="rect">
              <a:avLst/>
            </a:prstGeom>
          </p:spPr>
        </p:pic>
        <p:pic>
          <p:nvPicPr>
            <p:cNvPr id="11" name="Picture 10">
              <a:extLst>
                <a:ext uri="{FF2B5EF4-FFF2-40B4-BE49-F238E27FC236}">
                  <a16:creationId xmlns:a16="http://schemas.microsoft.com/office/drawing/2014/main" id="{0058F556-F92D-412F-BA28-21BD8B9487B9}"/>
                </a:ext>
              </a:extLst>
            </p:cNvPr>
            <p:cNvPicPr>
              <a:picLocks noChangeAspect="1"/>
            </p:cNvPicPr>
            <p:nvPr/>
          </p:nvPicPr>
          <p:blipFill rotWithShape="1">
            <a:blip r:embed="rId2"/>
            <a:srcRect l="35848" t="28434" r="11885" b="28434"/>
            <a:stretch/>
          </p:blipFill>
          <p:spPr>
            <a:xfrm>
              <a:off x="5697473" y="4758304"/>
              <a:ext cx="1714500" cy="449714"/>
            </a:xfrm>
            <a:prstGeom prst="rect">
              <a:avLst/>
            </a:prstGeom>
          </p:spPr>
        </p:pic>
      </p:grpSp>
      <p:grpSp>
        <p:nvGrpSpPr>
          <p:cNvPr id="57" name="Group 56">
            <a:extLst>
              <a:ext uri="{FF2B5EF4-FFF2-40B4-BE49-F238E27FC236}">
                <a16:creationId xmlns:a16="http://schemas.microsoft.com/office/drawing/2014/main" id="{3F561BD8-E7DB-455D-84D0-0BF03C60C03B}"/>
              </a:ext>
            </a:extLst>
          </p:cNvPr>
          <p:cNvGrpSpPr/>
          <p:nvPr/>
        </p:nvGrpSpPr>
        <p:grpSpPr>
          <a:xfrm>
            <a:off x="2860233" y="4055429"/>
            <a:ext cx="950595" cy="470890"/>
            <a:chOff x="2397441" y="4214898"/>
            <a:chExt cx="950595" cy="470890"/>
          </a:xfrm>
        </p:grpSpPr>
        <p:cxnSp>
          <p:nvCxnSpPr>
            <p:cNvPr id="14" name="Straight Connector 13">
              <a:extLst>
                <a:ext uri="{FF2B5EF4-FFF2-40B4-BE49-F238E27FC236}">
                  <a16:creationId xmlns:a16="http://schemas.microsoft.com/office/drawing/2014/main" id="{CBDE2F1A-E1E8-4A01-8B1F-DF96864E0DFA}"/>
                </a:ext>
              </a:extLst>
            </p:cNvPr>
            <p:cNvCxnSpPr>
              <a:cxnSpLocks/>
            </p:cNvCxnSpPr>
            <p:nvPr/>
          </p:nvCxnSpPr>
          <p:spPr>
            <a:xfrm>
              <a:off x="2397441" y="4214898"/>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A656F6C-A9EE-44EC-9877-9EA93B2BDDBB}"/>
                </a:ext>
              </a:extLst>
            </p:cNvPr>
            <p:cNvCxnSpPr>
              <a:cxnSpLocks/>
            </p:cNvCxnSpPr>
            <p:nvPr/>
          </p:nvCxnSpPr>
          <p:spPr>
            <a:xfrm>
              <a:off x="2397441" y="4363553"/>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173BD56-7F6C-427E-A888-170AAF867876}"/>
                </a:ext>
              </a:extLst>
            </p:cNvPr>
            <p:cNvCxnSpPr>
              <a:cxnSpLocks/>
            </p:cNvCxnSpPr>
            <p:nvPr/>
          </p:nvCxnSpPr>
          <p:spPr>
            <a:xfrm>
              <a:off x="2397441" y="4524671"/>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A2B9930-01FD-462A-BF4D-DCEE1B49498D}"/>
                </a:ext>
              </a:extLst>
            </p:cNvPr>
            <p:cNvCxnSpPr>
              <a:cxnSpLocks/>
            </p:cNvCxnSpPr>
            <p:nvPr/>
          </p:nvCxnSpPr>
          <p:spPr>
            <a:xfrm>
              <a:off x="2397441" y="4685788"/>
              <a:ext cx="4752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94E3D2EF-AAD6-4D7F-8F4D-5121C896024F}"/>
              </a:ext>
            </a:extLst>
          </p:cNvPr>
          <p:cNvGrpSpPr/>
          <p:nvPr/>
        </p:nvGrpSpPr>
        <p:grpSpPr>
          <a:xfrm>
            <a:off x="2860233" y="5225469"/>
            <a:ext cx="950595" cy="470890"/>
            <a:chOff x="2397441" y="5602232"/>
            <a:chExt cx="950595" cy="470890"/>
          </a:xfrm>
        </p:grpSpPr>
        <p:cxnSp>
          <p:nvCxnSpPr>
            <p:cNvPr id="20" name="Straight Connector 19">
              <a:extLst>
                <a:ext uri="{FF2B5EF4-FFF2-40B4-BE49-F238E27FC236}">
                  <a16:creationId xmlns:a16="http://schemas.microsoft.com/office/drawing/2014/main" id="{CEB90530-4C03-4E48-A80D-1AAE78FEF590}"/>
                </a:ext>
              </a:extLst>
            </p:cNvPr>
            <p:cNvCxnSpPr>
              <a:cxnSpLocks/>
            </p:cNvCxnSpPr>
            <p:nvPr/>
          </p:nvCxnSpPr>
          <p:spPr>
            <a:xfrm>
              <a:off x="2397441" y="5602232"/>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E8DCD01-BCB9-4521-A1BF-F31DE0165F83}"/>
                </a:ext>
              </a:extLst>
            </p:cNvPr>
            <p:cNvCxnSpPr>
              <a:cxnSpLocks/>
            </p:cNvCxnSpPr>
            <p:nvPr/>
          </p:nvCxnSpPr>
          <p:spPr>
            <a:xfrm>
              <a:off x="2397441" y="5750886"/>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F63F0EA-6443-485F-A120-17EAABCC0046}"/>
                </a:ext>
              </a:extLst>
            </p:cNvPr>
            <p:cNvCxnSpPr>
              <a:cxnSpLocks/>
            </p:cNvCxnSpPr>
            <p:nvPr/>
          </p:nvCxnSpPr>
          <p:spPr>
            <a:xfrm>
              <a:off x="2397441" y="5912004"/>
              <a:ext cx="9505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F5A48F9-CB1B-4365-880D-45577B5ACBFE}"/>
                </a:ext>
              </a:extLst>
            </p:cNvPr>
            <p:cNvCxnSpPr>
              <a:cxnSpLocks/>
            </p:cNvCxnSpPr>
            <p:nvPr/>
          </p:nvCxnSpPr>
          <p:spPr>
            <a:xfrm>
              <a:off x="2397441" y="6073122"/>
              <a:ext cx="4752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BC697BBA-824F-4CF1-8A82-D53D409A059D}"/>
              </a:ext>
            </a:extLst>
          </p:cNvPr>
          <p:cNvGrpSpPr/>
          <p:nvPr/>
        </p:nvGrpSpPr>
        <p:grpSpPr>
          <a:xfrm>
            <a:off x="3010278" y="4742115"/>
            <a:ext cx="650504" cy="322236"/>
            <a:chOff x="2397441" y="4914796"/>
            <a:chExt cx="950595" cy="470890"/>
          </a:xfrm>
        </p:grpSpPr>
        <p:cxnSp>
          <p:nvCxnSpPr>
            <p:cNvPr id="24" name="Straight Connector 23">
              <a:extLst>
                <a:ext uri="{FF2B5EF4-FFF2-40B4-BE49-F238E27FC236}">
                  <a16:creationId xmlns:a16="http://schemas.microsoft.com/office/drawing/2014/main" id="{6591EE3A-5228-49D7-A5AE-522D32AF27D4}"/>
                </a:ext>
              </a:extLst>
            </p:cNvPr>
            <p:cNvCxnSpPr>
              <a:cxnSpLocks/>
            </p:cNvCxnSpPr>
            <p:nvPr/>
          </p:nvCxnSpPr>
          <p:spPr>
            <a:xfrm>
              <a:off x="2397441" y="4914796"/>
              <a:ext cx="950595"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A654E06-090A-4C7B-A246-039741B8DDDF}"/>
                </a:ext>
              </a:extLst>
            </p:cNvPr>
            <p:cNvCxnSpPr>
              <a:cxnSpLocks/>
            </p:cNvCxnSpPr>
            <p:nvPr/>
          </p:nvCxnSpPr>
          <p:spPr>
            <a:xfrm>
              <a:off x="2397441" y="5063450"/>
              <a:ext cx="950595"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E5DF76-C99B-44B5-A72D-072265835D75}"/>
                </a:ext>
              </a:extLst>
            </p:cNvPr>
            <p:cNvCxnSpPr>
              <a:cxnSpLocks/>
            </p:cNvCxnSpPr>
            <p:nvPr/>
          </p:nvCxnSpPr>
          <p:spPr>
            <a:xfrm>
              <a:off x="2397441" y="5224568"/>
              <a:ext cx="950595"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1D3DF6D-9793-4E61-9D72-E205EFC58EA1}"/>
                </a:ext>
              </a:extLst>
            </p:cNvPr>
            <p:cNvCxnSpPr>
              <a:cxnSpLocks/>
            </p:cNvCxnSpPr>
            <p:nvPr/>
          </p:nvCxnSpPr>
          <p:spPr>
            <a:xfrm>
              <a:off x="2397441" y="5385686"/>
              <a:ext cx="475297"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5E80317B-D6AC-4EA3-84CB-BD5A789CCC8B}"/>
              </a:ext>
            </a:extLst>
          </p:cNvPr>
          <p:cNvGrpSpPr/>
          <p:nvPr/>
        </p:nvGrpSpPr>
        <p:grpSpPr>
          <a:xfrm>
            <a:off x="8799332" y="4664894"/>
            <a:ext cx="950595" cy="470890"/>
            <a:chOff x="8880537" y="4793163"/>
            <a:chExt cx="950595" cy="470890"/>
          </a:xfrm>
        </p:grpSpPr>
        <p:cxnSp>
          <p:nvCxnSpPr>
            <p:cNvPr id="51" name="Straight Connector 50">
              <a:extLst>
                <a:ext uri="{FF2B5EF4-FFF2-40B4-BE49-F238E27FC236}">
                  <a16:creationId xmlns:a16="http://schemas.microsoft.com/office/drawing/2014/main" id="{54AFCF2B-8995-4A3E-B554-079EDF75BAA4}"/>
                </a:ext>
              </a:extLst>
            </p:cNvPr>
            <p:cNvCxnSpPr>
              <a:cxnSpLocks/>
            </p:cNvCxnSpPr>
            <p:nvPr/>
          </p:nvCxnSpPr>
          <p:spPr>
            <a:xfrm>
              <a:off x="8880537" y="4793163"/>
              <a:ext cx="950595" cy="0"/>
            </a:xfrm>
            <a:prstGeom prst="line">
              <a:avLst/>
            </a:prstGeom>
            <a:ln w="28575">
              <a:solidFill>
                <a:srgbClr val="FFD966"/>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401322C-912F-4E34-AE86-F1D554CBF318}"/>
                </a:ext>
              </a:extLst>
            </p:cNvPr>
            <p:cNvCxnSpPr>
              <a:cxnSpLocks/>
            </p:cNvCxnSpPr>
            <p:nvPr/>
          </p:nvCxnSpPr>
          <p:spPr>
            <a:xfrm>
              <a:off x="8880537" y="4941817"/>
              <a:ext cx="950595" cy="0"/>
            </a:xfrm>
            <a:prstGeom prst="line">
              <a:avLst/>
            </a:prstGeom>
            <a:ln w="28575">
              <a:solidFill>
                <a:srgbClr val="FFD966"/>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21034D-4476-4237-B54A-9BE182CD7583}"/>
                </a:ext>
              </a:extLst>
            </p:cNvPr>
            <p:cNvCxnSpPr>
              <a:cxnSpLocks/>
            </p:cNvCxnSpPr>
            <p:nvPr/>
          </p:nvCxnSpPr>
          <p:spPr>
            <a:xfrm>
              <a:off x="8880537" y="5102935"/>
              <a:ext cx="950595" cy="0"/>
            </a:xfrm>
            <a:prstGeom prst="line">
              <a:avLst/>
            </a:prstGeom>
            <a:ln w="28575">
              <a:solidFill>
                <a:srgbClr val="FFD966"/>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BA6E73E-1350-4CA2-B490-30F3E9AF6EC9}"/>
                </a:ext>
              </a:extLst>
            </p:cNvPr>
            <p:cNvCxnSpPr>
              <a:cxnSpLocks/>
            </p:cNvCxnSpPr>
            <p:nvPr/>
          </p:nvCxnSpPr>
          <p:spPr>
            <a:xfrm>
              <a:off x="8880537" y="5264053"/>
              <a:ext cx="475297" cy="0"/>
            </a:xfrm>
            <a:prstGeom prst="line">
              <a:avLst/>
            </a:prstGeom>
            <a:ln w="28575">
              <a:solidFill>
                <a:srgbClr val="FFD966"/>
              </a:solidFill>
            </a:ln>
          </p:spPr>
          <p:style>
            <a:lnRef idx="1">
              <a:schemeClr val="accent1"/>
            </a:lnRef>
            <a:fillRef idx="0">
              <a:schemeClr val="accent1"/>
            </a:fillRef>
            <a:effectRef idx="0">
              <a:schemeClr val="accent1"/>
            </a:effectRef>
            <a:fontRef idx="minor">
              <a:schemeClr val="tx1"/>
            </a:fontRef>
          </p:style>
        </p:cxnSp>
      </p:grpSp>
      <p:sp>
        <p:nvSpPr>
          <p:cNvPr id="59" name="Content Placeholder 2">
            <a:extLst>
              <a:ext uri="{FF2B5EF4-FFF2-40B4-BE49-F238E27FC236}">
                <a16:creationId xmlns:a16="http://schemas.microsoft.com/office/drawing/2014/main" id="{57FE4BEE-F842-43FE-8A49-A8D062247AAE}"/>
              </a:ext>
            </a:extLst>
          </p:cNvPr>
          <p:cNvSpPr txBox="1">
            <a:spLocks/>
          </p:cNvSpPr>
          <p:nvPr/>
        </p:nvSpPr>
        <p:spPr>
          <a:xfrm>
            <a:off x="2145476" y="4098384"/>
            <a:ext cx="714757" cy="43461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P1</a:t>
            </a:r>
          </a:p>
        </p:txBody>
      </p:sp>
      <p:sp>
        <p:nvSpPr>
          <p:cNvPr id="60" name="Content Placeholder 2">
            <a:extLst>
              <a:ext uri="{FF2B5EF4-FFF2-40B4-BE49-F238E27FC236}">
                <a16:creationId xmlns:a16="http://schemas.microsoft.com/office/drawing/2014/main" id="{CD281428-BD67-4716-9B85-2828B6E9EBFE}"/>
              </a:ext>
            </a:extLst>
          </p:cNvPr>
          <p:cNvSpPr txBox="1">
            <a:spLocks/>
          </p:cNvSpPr>
          <p:nvPr/>
        </p:nvSpPr>
        <p:spPr>
          <a:xfrm>
            <a:off x="2145476" y="5291438"/>
            <a:ext cx="714757" cy="43461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P3</a:t>
            </a:r>
          </a:p>
        </p:txBody>
      </p:sp>
      <p:sp>
        <p:nvSpPr>
          <p:cNvPr id="61" name="Content Placeholder 2">
            <a:extLst>
              <a:ext uri="{FF2B5EF4-FFF2-40B4-BE49-F238E27FC236}">
                <a16:creationId xmlns:a16="http://schemas.microsoft.com/office/drawing/2014/main" id="{02D6BBD9-464E-47F1-A21D-BC4F2DF9990F}"/>
              </a:ext>
            </a:extLst>
          </p:cNvPr>
          <p:cNvSpPr txBox="1">
            <a:spLocks/>
          </p:cNvSpPr>
          <p:nvPr/>
        </p:nvSpPr>
        <p:spPr>
          <a:xfrm>
            <a:off x="9749927" y="4682330"/>
            <a:ext cx="714757" cy="43461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p>
        </p:txBody>
      </p:sp>
      <p:grpSp>
        <p:nvGrpSpPr>
          <p:cNvPr id="67" name="Group 66">
            <a:extLst>
              <a:ext uri="{FF2B5EF4-FFF2-40B4-BE49-F238E27FC236}">
                <a16:creationId xmlns:a16="http://schemas.microsoft.com/office/drawing/2014/main" id="{09400241-A2B9-4CB8-AA1C-33944B311878}"/>
              </a:ext>
            </a:extLst>
          </p:cNvPr>
          <p:cNvGrpSpPr/>
          <p:nvPr/>
        </p:nvGrpSpPr>
        <p:grpSpPr>
          <a:xfrm>
            <a:off x="8928041" y="5296764"/>
            <a:ext cx="650504" cy="322236"/>
            <a:chOff x="9030582" y="5288437"/>
            <a:chExt cx="650504" cy="322236"/>
          </a:xfrm>
        </p:grpSpPr>
        <p:cxnSp>
          <p:nvCxnSpPr>
            <p:cNvPr id="62" name="Straight Connector 61">
              <a:extLst>
                <a:ext uri="{FF2B5EF4-FFF2-40B4-BE49-F238E27FC236}">
                  <a16:creationId xmlns:a16="http://schemas.microsoft.com/office/drawing/2014/main" id="{44BC4EFB-B6FE-4828-A3E8-2EC8057390E8}"/>
                </a:ext>
              </a:extLst>
            </p:cNvPr>
            <p:cNvCxnSpPr>
              <a:cxnSpLocks/>
            </p:cNvCxnSpPr>
            <p:nvPr/>
          </p:nvCxnSpPr>
          <p:spPr>
            <a:xfrm>
              <a:off x="9030582" y="5288437"/>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6E1A733-5BF6-45B4-8419-1C934F1F571F}"/>
                </a:ext>
              </a:extLst>
            </p:cNvPr>
            <p:cNvCxnSpPr>
              <a:cxnSpLocks/>
            </p:cNvCxnSpPr>
            <p:nvPr/>
          </p:nvCxnSpPr>
          <p:spPr>
            <a:xfrm>
              <a:off x="9030582" y="5390163"/>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D70B85F-3D21-43CE-B3BE-81B7942BB85A}"/>
                </a:ext>
              </a:extLst>
            </p:cNvPr>
            <p:cNvCxnSpPr>
              <a:cxnSpLocks/>
            </p:cNvCxnSpPr>
            <p:nvPr/>
          </p:nvCxnSpPr>
          <p:spPr>
            <a:xfrm>
              <a:off x="9030582" y="5500418"/>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22BE725-6A9F-435F-BAE7-0AC08D139199}"/>
                </a:ext>
              </a:extLst>
            </p:cNvPr>
            <p:cNvCxnSpPr>
              <a:cxnSpLocks/>
            </p:cNvCxnSpPr>
            <p:nvPr/>
          </p:nvCxnSpPr>
          <p:spPr>
            <a:xfrm>
              <a:off x="9030582" y="5610673"/>
              <a:ext cx="325252"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FC35D5DD-0279-4A67-BF34-EF5DBAB2DDB4}"/>
              </a:ext>
            </a:extLst>
          </p:cNvPr>
          <p:cNvGrpSpPr/>
          <p:nvPr/>
        </p:nvGrpSpPr>
        <p:grpSpPr>
          <a:xfrm>
            <a:off x="8928041" y="4154573"/>
            <a:ext cx="650504" cy="322236"/>
            <a:chOff x="9030582" y="5288437"/>
            <a:chExt cx="650504" cy="322236"/>
          </a:xfrm>
        </p:grpSpPr>
        <p:cxnSp>
          <p:nvCxnSpPr>
            <p:cNvPr id="69" name="Straight Connector 68">
              <a:extLst>
                <a:ext uri="{FF2B5EF4-FFF2-40B4-BE49-F238E27FC236}">
                  <a16:creationId xmlns:a16="http://schemas.microsoft.com/office/drawing/2014/main" id="{9D300A09-EB47-47F6-BF10-B602ACEA2B6E}"/>
                </a:ext>
              </a:extLst>
            </p:cNvPr>
            <p:cNvCxnSpPr>
              <a:cxnSpLocks/>
            </p:cNvCxnSpPr>
            <p:nvPr/>
          </p:nvCxnSpPr>
          <p:spPr>
            <a:xfrm>
              <a:off x="9030582" y="5288437"/>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0426F22E-077B-4EC3-A7A1-0EF5A4A5F7EA}"/>
                </a:ext>
              </a:extLst>
            </p:cNvPr>
            <p:cNvCxnSpPr>
              <a:cxnSpLocks/>
            </p:cNvCxnSpPr>
            <p:nvPr/>
          </p:nvCxnSpPr>
          <p:spPr>
            <a:xfrm>
              <a:off x="9030582" y="5390163"/>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DFD5503-4F84-4648-9FD5-552A90CC80D3}"/>
                </a:ext>
              </a:extLst>
            </p:cNvPr>
            <p:cNvCxnSpPr>
              <a:cxnSpLocks/>
            </p:cNvCxnSpPr>
            <p:nvPr/>
          </p:nvCxnSpPr>
          <p:spPr>
            <a:xfrm>
              <a:off x="9030582" y="5500418"/>
              <a:ext cx="650504"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E06FCDD1-C802-4AD2-B718-1E1D74A25EA8}"/>
                </a:ext>
              </a:extLst>
            </p:cNvPr>
            <p:cNvCxnSpPr>
              <a:cxnSpLocks/>
            </p:cNvCxnSpPr>
            <p:nvPr/>
          </p:nvCxnSpPr>
          <p:spPr>
            <a:xfrm>
              <a:off x="9030582" y="5610673"/>
              <a:ext cx="325252" cy="0"/>
            </a:xfrm>
            <a:prstGeom prst="line">
              <a:avLst/>
            </a:prstGeom>
            <a:ln w="28575">
              <a:solidFill>
                <a:srgbClr val="FFFFFF">
                  <a:alpha val="14118"/>
                </a:srgbClr>
              </a:solidFill>
            </a:ln>
          </p:spPr>
          <p:style>
            <a:lnRef idx="1">
              <a:schemeClr val="accent1"/>
            </a:lnRef>
            <a:fillRef idx="0">
              <a:schemeClr val="accent1"/>
            </a:fillRef>
            <a:effectRef idx="0">
              <a:schemeClr val="accent1"/>
            </a:effectRef>
            <a:fontRef idx="minor">
              <a:schemeClr val="tx1"/>
            </a:fontRef>
          </p:style>
        </p:cxnSp>
      </p:grpSp>
      <p:cxnSp>
        <p:nvCxnSpPr>
          <p:cNvPr id="74" name="Straight Arrow Connector 73">
            <a:extLst>
              <a:ext uri="{FF2B5EF4-FFF2-40B4-BE49-F238E27FC236}">
                <a16:creationId xmlns:a16="http://schemas.microsoft.com/office/drawing/2014/main" id="{8C88CF86-732C-4905-9BAD-E057983C4FB2}"/>
              </a:ext>
            </a:extLst>
          </p:cNvPr>
          <p:cNvCxnSpPr>
            <a:cxnSpLocks/>
            <a:stCxn id="8" idx="3"/>
          </p:cNvCxnSpPr>
          <p:nvPr/>
        </p:nvCxnSpPr>
        <p:spPr>
          <a:xfrm>
            <a:off x="7938012" y="4899637"/>
            <a:ext cx="70866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Connector: Elbow 84">
            <a:extLst>
              <a:ext uri="{FF2B5EF4-FFF2-40B4-BE49-F238E27FC236}">
                <a16:creationId xmlns:a16="http://schemas.microsoft.com/office/drawing/2014/main" id="{7AFC23D2-4882-499A-A85C-AA4609C4D260}"/>
              </a:ext>
            </a:extLst>
          </p:cNvPr>
          <p:cNvCxnSpPr>
            <a:cxnSpLocks/>
          </p:cNvCxnSpPr>
          <p:nvPr/>
        </p:nvCxnSpPr>
        <p:spPr>
          <a:xfrm>
            <a:off x="4010664" y="4241999"/>
            <a:ext cx="1168908" cy="422895"/>
          </a:xfrm>
          <a:prstGeom prst="bentConnector3">
            <a:avLst>
              <a:gd name="adj1" fmla="val 4217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Connector: Elbow 85">
            <a:extLst>
              <a:ext uri="{FF2B5EF4-FFF2-40B4-BE49-F238E27FC236}">
                <a16:creationId xmlns:a16="http://schemas.microsoft.com/office/drawing/2014/main" id="{8B5F3183-93D1-486D-9FDD-9BD13729AF4D}"/>
              </a:ext>
            </a:extLst>
          </p:cNvPr>
          <p:cNvCxnSpPr>
            <a:cxnSpLocks/>
            <a:endCxn id="8" idx="1"/>
          </p:cNvCxnSpPr>
          <p:nvPr/>
        </p:nvCxnSpPr>
        <p:spPr>
          <a:xfrm flipV="1">
            <a:off x="3983232" y="4899637"/>
            <a:ext cx="1196340" cy="549370"/>
          </a:xfrm>
          <a:prstGeom prst="bentConnector3">
            <a:avLst>
              <a:gd name="adj1" fmla="val 4465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Connector: Elbow 89">
            <a:extLst>
              <a:ext uri="{FF2B5EF4-FFF2-40B4-BE49-F238E27FC236}">
                <a16:creationId xmlns:a16="http://schemas.microsoft.com/office/drawing/2014/main" id="{805D4299-76CC-48AE-B216-07B027909306}"/>
              </a:ext>
            </a:extLst>
          </p:cNvPr>
          <p:cNvCxnSpPr>
            <a:cxnSpLocks/>
          </p:cNvCxnSpPr>
          <p:nvPr/>
        </p:nvCxnSpPr>
        <p:spPr>
          <a:xfrm flipV="1">
            <a:off x="4019808" y="5135785"/>
            <a:ext cx="1159764" cy="1136182"/>
          </a:xfrm>
          <a:prstGeom prst="bentConnector3">
            <a:avLst>
              <a:gd name="adj1" fmla="val 6182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Content Placeholder 2">
            <a:extLst>
              <a:ext uri="{FF2B5EF4-FFF2-40B4-BE49-F238E27FC236}">
                <a16:creationId xmlns:a16="http://schemas.microsoft.com/office/drawing/2014/main" id="{053FB985-8FF3-4FDC-BEBD-671D7326F447}"/>
              </a:ext>
            </a:extLst>
          </p:cNvPr>
          <p:cNvSpPr txBox="1">
            <a:spLocks/>
          </p:cNvSpPr>
          <p:nvPr/>
        </p:nvSpPr>
        <p:spPr>
          <a:xfrm>
            <a:off x="590550" y="5952572"/>
            <a:ext cx="3429258" cy="768903"/>
          </a:xfrm>
          <a:prstGeom prst="rect">
            <a:avLst/>
          </a:prstGeom>
        </p:spPr>
        <p:txBody>
          <a:bodyPr vert="horz" lIns="91440" tIns="45720" rIns="91440" bIns="45720" rtlCol="0" anchor="ct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Novel Genre, Entities in </a:t>
            </a:r>
            <a:r>
              <a:rPr lang="en-US" sz="2000"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endPar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endParaRPr>
          </a:p>
          <a:p>
            <a:pPr marL="0" indent="0" algn="r">
              <a:buFont typeface="Arial" panose="020B0604020202020204" pitchFamily="34" charset="0"/>
              <a:buNone/>
            </a:pPr>
            <a:r>
              <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Length of </a:t>
            </a:r>
            <a:r>
              <a:rPr lang="en-US" sz="2000"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r>
              <a:rPr lang="en-US" sz="2000" i="1" dirty="0">
                <a:latin typeface="CMU Serif Upright Italic" panose="02000603000000000000" pitchFamily="2" charset="0"/>
                <a:ea typeface="CMU Serif Upright Italic" panose="02000603000000000000" pitchFamily="2" charset="0"/>
                <a:cs typeface="CMU Serif Upright Italic" panose="02000603000000000000" pitchFamily="2" charset="0"/>
              </a:rPr>
              <a:t>, Summary of </a:t>
            </a:r>
            <a:r>
              <a:rPr lang="en-US" sz="2000" i="1" dirty="0">
                <a:solidFill>
                  <a:srgbClr val="FFD966"/>
                </a:solidFill>
                <a:latin typeface="CMU Serif Upright Italic" panose="02000603000000000000" pitchFamily="2" charset="0"/>
                <a:ea typeface="CMU Serif Upright Italic" panose="02000603000000000000" pitchFamily="2" charset="0"/>
                <a:cs typeface="CMU Serif Upright Italic" panose="02000603000000000000" pitchFamily="2" charset="0"/>
              </a:rPr>
              <a:t>P2</a:t>
            </a:r>
          </a:p>
        </p:txBody>
      </p:sp>
      <p:sp>
        <p:nvSpPr>
          <p:cNvPr id="107" name="Arrow: U-Turn 106">
            <a:extLst>
              <a:ext uri="{FF2B5EF4-FFF2-40B4-BE49-F238E27FC236}">
                <a16:creationId xmlns:a16="http://schemas.microsoft.com/office/drawing/2014/main" id="{80E6941B-04E4-40A2-B24A-9AD120B27046}"/>
              </a:ext>
            </a:extLst>
          </p:cNvPr>
          <p:cNvSpPr/>
          <p:nvPr/>
        </p:nvSpPr>
        <p:spPr>
          <a:xfrm rot="16200000">
            <a:off x="5262872" y="5441012"/>
            <a:ext cx="359684" cy="355976"/>
          </a:xfrm>
          <a:prstGeom prst="uturnArrow">
            <a:avLst>
              <a:gd name="adj1" fmla="val 17655"/>
              <a:gd name="adj2" fmla="val 20949"/>
              <a:gd name="adj3" fmla="val 41747"/>
              <a:gd name="adj4" fmla="val 46634"/>
              <a:gd name="adj5" fmla="val 1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09" name="Content Placeholder 2">
            <a:extLst>
              <a:ext uri="{FF2B5EF4-FFF2-40B4-BE49-F238E27FC236}">
                <a16:creationId xmlns:a16="http://schemas.microsoft.com/office/drawing/2014/main" id="{83D60BB1-8039-4192-AC7D-E6BBFA6E2C4D}"/>
              </a:ext>
            </a:extLst>
          </p:cNvPr>
          <p:cNvSpPr txBox="1">
            <a:spLocks/>
          </p:cNvSpPr>
          <p:nvPr/>
        </p:nvSpPr>
        <p:spPr>
          <a:xfrm>
            <a:off x="5653249" y="5502037"/>
            <a:ext cx="2842260" cy="388644"/>
          </a:xfrm>
          <a:prstGeom prst="rect">
            <a:avLst/>
          </a:prstGeom>
        </p:spPr>
        <p:txBody>
          <a:bodyPr vert="horz" lIns="91440" tIns="45720" rIns="91440" bIns="4572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Serif" panose="02000603000000000000" pitchFamily="2" charset="0"/>
                <a:ea typeface="CMU Serif" panose="02000603000000000000" pitchFamily="2" charset="0"/>
                <a:cs typeface="CMU Serif"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b="1" dirty="0"/>
              <a:t>FINE-TUNED</a:t>
            </a:r>
            <a:endParaRPr lang="en-US" sz="2200" dirty="0"/>
          </a:p>
        </p:txBody>
      </p:sp>
    </p:spTree>
    <p:extLst>
      <p:ext uri="{BB962C8B-B14F-4D97-AF65-F5344CB8AC3E}">
        <p14:creationId xmlns:p14="http://schemas.microsoft.com/office/powerpoint/2010/main" val="5023365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Data Preparation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212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6</a:t>
            </a:fld>
            <a:endParaRPr lang="fr-FR"/>
          </a:p>
        </p:txBody>
      </p:sp>
      <p:grpSp>
        <p:nvGrpSpPr>
          <p:cNvPr id="23" name="Group 22">
            <a:extLst>
              <a:ext uri="{FF2B5EF4-FFF2-40B4-BE49-F238E27FC236}">
                <a16:creationId xmlns:a16="http://schemas.microsoft.com/office/drawing/2014/main" id="{5E40E117-3116-49B2-B8FB-D260642FAE77}"/>
              </a:ext>
            </a:extLst>
          </p:cNvPr>
          <p:cNvGrpSpPr/>
          <p:nvPr/>
        </p:nvGrpSpPr>
        <p:grpSpPr>
          <a:xfrm>
            <a:off x="1104968" y="2521525"/>
            <a:ext cx="2752724" cy="3003987"/>
            <a:chOff x="838200" y="2611861"/>
            <a:chExt cx="2752724" cy="3003987"/>
          </a:xfrm>
        </p:grpSpPr>
        <p:sp>
          <p:nvSpPr>
            <p:cNvPr id="10" name="Rectangle: Rounded Corners 9">
              <a:extLst>
                <a:ext uri="{FF2B5EF4-FFF2-40B4-BE49-F238E27FC236}">
                  <a16:creationId xmlns:a16="http://schemas.microsoft.com/office/drawing/2014/main" id="{CD4D6E15-C1DD-439A-841B-1BCE073EEF3B}"/>
                </a:ext>
              </a:extLst>
            </p:cNvPr>
            <p:cNvSpPr/>
            <p:nvPr/>
          </p:nvSpPr>
          <p:spPr>
            <a:xfrm>
              <a:off x="838200" y="2611861"/>
              <a:ext cx="2752724"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latin typeface="CMU Serif" panose="02000603000000000000" pitchFamily="2" charset="0"/>
                  <a:ea typeface="CMU Serif" panose="02000603000000000000" pitchFamily="2" charset="0"/>
                  <a:cs typeface="CMU Serif" panose="02000603000000000000" pitchFamily="2" charset="0"/>
                </a:rPr>
                <a:t>Automatic Retrieval from GUTENBERG PROJECT</a:t>
              </a:r>
              <a:endParaRPr lang="fr-FR" sz="1400" b="1" dirty="0">
                <a:latin typeface="CMU Serif" panose="02000603000000000000" pitchFamily="2" charset="0"/>
                <a:ea typeface="CMU Serif" panose="02000603000000000000" pitchFamily="2" charset="0"/>
                <a:cs typeface="CMU Serif" panose="02000603000000000000" pitchFamily="2" charset="0"/>
              </a:endParaRPr>
            </a:p>
          </p:txBody>
        </p:sp>
        <p:sp>
          <p:nvSpPr>
            <p:cNvPr id="12" name="Rectangle: Rounded Corners 11">
              <a:extLst>
                <a:ext uri="{FF2B5EF4-FFF2-40B4-BE49-F238E27FC236}">
                  <a16:creationId xmlns:a16="http://schemas.microsoft.com/office/drawing/2014/main" id="{B410D120-4E9F-48AC-8172-ED80CDACB5F7}"/>
                </a:ext>
              </a:extLst>
            </p:cNvPr>
            <p:cNvSpPr/>
            <p:nvPr/>
          </p:nvSpPr>
          <p:spPr>
            <a:xfrm>
              <a:off x="1009649" y="3328331"/>
              <a:ext cx="2409824" cy="135941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313 BOOKS</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13" name="Rectangle: Rounded Corners 12">
              <a:extLst>
                <a:ext uri="{FF2B5EF4-FFF2-40B4-BE49-F238E27FC236}">
                  <a16:creationId xmlns:a16="http://schemas.microsoft.com/office/drawing/2014/main" id="{0AFB3C1F-0A90-4615-8ED9-2C6C322B5326}"/>
                </a:ext>
              </a:extLst>
            </p:cNvPr>
            <p:cNvSpPr/>
            <p:nvPr/>
          </p:nvSpPr>
          <p:spPr>
            <a:xfrm>
              <a:off x="1009649" y="4866050"/>
              <a:ext cx="2409824" cy="57149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METADATA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grpSp>
          <p:nvGrpSpPr>
            <p:cNvPr id="11" name="Group 10">
              <a:extLst>
                <a:ext uri="{FF2B5EF4-FFF2-40B4-BE49-F238E27FC236}">
                  <a16:creationId xmlns:a16="http://schemas.microsoft.com/office/drawing/2014/main" id="{09A9908A-C215-42AE-A622-9F37FC6DD9E2}"/>
                </a:ext>
              </a:extLst>
            </p:cNvPr>
            <p:cNvGrpSpPr/>
            <p:nvPr/>
          </p:nvGrpSpPr>
          <p:grpSpPr>
            <a:xfrm>
              <a:off x="1339214" y="3492039"/>
              <a:ext cx="1760220" cy="769428"/>
              <a:chOff x="920115" y="3280286"/>
              <a:chExt cx="1760220" cy="769428"/>
            </a:xfrm>
          </p:grpSpPr>
          <p:sp>
            <p:nvSpPr>
              <p:cNvPr id="14" name="Rectangle: Rounded Corners 13">
                <a:extLst>
                  <a:ext uri="{FF2B5EF4-FFF2-40B4-BE49-F238E27FC236}">
                    <a16:creationId xmlns:a16="http://schemas.microsoft.com/office/drawing/2014/main" id="{D7DD7248-7F4F-4570-82B3-5CEEE3204075}"/>
                  </a:ext>
                </a:extLst>
              </p:cNvPr>
              <p:cNvSpPr/>
              <p:nvPr/>
            </p:nvSpPr>
            <p:spPr>
              <a:xfrm>
                <a:off x="103060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5" name="Rectangle: Rounded Corners 14">
                <a:extLst>
                  <a:ext uri="{FF2B5EF4-FFF2-40B4-BE49-F238E27FC236}">
                    <a16:creationId xmlns:a16="http://schemas.microsoft.com/office/drawing/2014/main" id="{69C54F8B-D7A3-4102-8BFC-815AB9661F6B}"/>
                  </a:ext>
                </a:extLst>
              </p:cNvPr>
              <p:cNvSpPr/>
              <p:nvPr/>
            </p:nvSpPr>
            <p:spPr>
              <a:xfrm>
                <a:off x="161734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6" name="Rectangle: Rounded Corners 15">
                <a:extLst>
                  <a:ext uri="{FF2B5EF4-FFF2-40B4-BE49-F238E27FC236}">
                    <a16:creationId xmlns:a16="http://schemas.microsoft.com/office/drawing/2014/main" id="{B76B6677-5389-463F-84F2-254CA67E1D00}"/>
                  </a:ext>
                </a:extLst>
              </p:cNvPr>
              <p:cNvSpPr/>
              <p:nvPr/>
            </p:nvSpPr>
            <p:spPr>
              <a:xfrm>
                <a:off x="220408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7" name="Rectangle: Rounded Corners 16">
                <a:extLst>
                  <a:ext uri="{FF2B5EF4-FFF2-40B4-BE49-F238E27FC236}">
                    <a16:creationId xmlns:a16="http://schemas.microsoft.com/office/drawing/2014/main" id="{C7E5D81C-6A4F-4C2B-B735-A08DCC8BE151}"/>
                  </a:ext>
                </a:extLst>
              </p:cNvPr>
              <p:cNvSpPr/>
              <p:nvPr/>
            </p:nvSpPr>
            <p:spPr>
              <a:xfrm>
                <a:off x="98107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8" name="Rectangle: Rounded Corners 17">
                <a:extLst>
                  <a:ext uri="{FF2B5EF4-FFF2-40B4-BE49-F238E27FC236}">
                    <a16:creationId xmlns:a16="http://schemas.microsoft.com/office/drawing/2014/main" id="{EF5CC48B-00FA-428A-98A9-CFEB03CDE2E5}"/>
                  </a:ext>
                </a:extLst>
              </p:cNvPr>
              <p:cNvSpPr/>
              <p:nvPr/>
            </p:nvSpPr>
            <p:spPr>
              <a:xfrm>
                <a:off x="156781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9" name="Rectangle: Rounded Corners 18">
                <a:extLst>
                  <a:ext uri="{FF2B5EF4-FFF2-40B4-BE49-F238E27FC236}">
                    <a16:creationId xmlns:a16="http://schemas.microsoft.com/office/drawing/2014/main" id="{6D4DB48E-B297-4E26-A9F3-7D5163AB458F}"/>
                  </a:ext>
                </a:extLst>
              </p:cNvPr>
              <p:cNvSpPr/>
              <p:nvPr/>
            </p:nvSpPr>
            <p:spPr>
              <a:xfrm>
                <a:off x="215455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0" name="Rectangle: Rounded Corners 19">
                <a:extLst>
                  <a:ext uri="{FF2B5EF4-FFF2-40B4-BE49-F238E27FC236}">
                    <a16:creationId xmlns:a16="http://schemas.microsoft.com/office/drawing/2014/main" id="{70CE36E0-990F-4D45-BCC5-2ABBDFA60AC5}"/>
                  </a:ext>
                </a:extLst>
              </p:cNvPr>
              <p:cNvSpPr/>
              <p:nvPr/>
            </p:nvSpPr>
            <p:spPr>
              <a:xfrm>
                <a:off x="92011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1" name="Rectangle: Rounded Corners 20">
                <a:extLst>
                  <a:ext uri="{FF2B5EF4-FFF2-40B4-BE49-F238E27FC236}">
                    <a16:creationId xmlns:a16="http://schemas.microsoft.com/office/drawing/2014/main" id="{D36FFA0F-7B87-48DB-94B9-E9EED017B46F}"/>
                  </a:ext>
                </a:extLst>
              </p:cNvPr>
              <p:cNvSpPr/>
              <p:nvPr/>
            </p:nvSpPr>
            <p:spPr>
              <a:xfrm>
                <a:off x="150685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Rectangle: Rounded Corners 21">
                <a:extLst>
                  <a:ext uri="{FF2B5EF4-FFF2-40B4-BE49-F238E27FC236}">
                    <a16:creationId xmlns:a16="http://schemas.microsoft.com/office/drawing/2014/main" id="{0CD29D49-855F-4337-946A-CAF9106F2028}"/>
                  </a:ext>
                </a:extLst>
              </p:cNvPr>
              <p:cNvSpPr/>
              <p:nvPr/>
            </p:nvSpPr>
            <p:spPr>
              <a:xfrm>
                <a:off x="209359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grpSp>
      </p:grpSp>
    </p:spTree>
    <p:extLst>
      <p:ext uri="{BB962C8B-B14F-4D97-AF65-F5344CB8AC3E}">
        <p14:creationId xmlns:p14="http://schemas.microsoft.com/office/powerpoint/2010/main" val="262085305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Data Preparation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212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7</a:t>
            </a:fld>
            <a:endParaRPr lang="fr-FR"/>
          </a:p>
        </p:txBody>
      </p:sp>
      <p:grpSp>
        <p:nvGrpSpPr>
          <p:cNvPr id="23" name="Group 22">
            <a:extLst>
              <a:ext uri="{FF2B5EF4-FFF2-40B4-BE49-F238E27FC236}">
                <a16:creationId xmlns:a16="http://schemas.microsoft.com/office/drawing/2014/main" id="{5E40E117-3116-49B2-B8FB-D260642FAE77}"/>
              </a:ext>
            </a:extLst>
          </p:cNvPr>
          <p:cNvGrpSpPr/>
          <p:nvPr/>
        </p:nvGrpSpPr>
        <p:grpSpPr>
          <a:xfrm>
            <a:off x="1104968" y="2521525"/>
            <a:ext cx="2752724" cy="3003987"/>
            <a:chOff x="838200" y="2611861"/>
            <a:chExt cx="2752724" cy="3003987"/>
          </a:xfrm>
        </p:grpSpPr>
        <p:sp>
          <p:nvSpPr>
            <p:cNvPr id="10" name="Rectangle: Rounded Corners 9">
              <a:extLst>
                <a:ext uri="{FF2B5EF4-FFF2-40B4-BE49-F238E27FC236}">
                  <a16:creationId xmlns:a16="http://schemas.microsoft.com/office/drawing/2014/main" id="{CD4D6E15-C1DD-439A-841B-1BCE073EEF3B}"/>
                </a:ext>
              </a:extLst>
            </p:cNvPr>
            <p:cNvSpPr/>
            <p:nvPr/>
          </p:nvSpPr>
          <p:spPr>
            <a:xfrm>
              <a:off x="838200" y="2611861"/>
              <a:ext cx="2752724"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latin typeface="CMU Serif" panose="02000603000000000000" pitchFamily="2" charset="0"/>
                  <a:ea typeface="CMU Serif" panose="02000603000000000000" pitchFamily="2" charset="0"/>
                  <a:cs typeface="CMU Serif" panose="02000603000000000000" pitchFamily="2" charset="0"/>
                </a:rPr>
                <a:t>Automatic Retrieval from GUTENBERG PROJECT</a:t>
              </a:r>
              <a:endParaRPr lang="fr-FR" sz="1400" b="1" dirty="0">
                <a:latin typeface="CMU Serif" panose="02000603000000000000" pitchFamily="2" charset="0"/>
                <a:ea typeface="CMU Serif" panose="02000603000000000000" pitchFamily="2" charset="0"/>
                <a:cs typeface="CMU Serif" panose="02000603000000000000" pitchFamily="2" charset="0"/>
              </a:endParaRPr>
            </a:p>
          </p:txBody>
        </p:sp>
        <p:sp>
          <p:nvSpPr>
            <p:cNvPr id="12" name="Rectangle: Rounded Corners 11">
              <a:extLst>
                <a:ext uri="{FF2B5EF4-FFF2-40B4-BE49-F238E27FC236}">
                  <a16:creationId xmlns:a16="http://schemas.microsoft.com/office/drawing/2014/main" id="{B410D120-4E9F-48AC-8172-ED80CDACB5F7}"/>
                </a:ext>
              </a:extLst>
            </p:cNvPr>
            <p:cNvSpPr/>
            <p:nvPr/>
          </p:nvSpPr>
          <p:spPr>
            <a:xfrm>
              <a:off x="1009649" y="3328331"/>
              <a:ext cx="2409824" cy="135941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313 BOOKS</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13" name="Rectangle: Rounded Corners 12">
              <a:extLst>
                <a:ext uri="{FF2B5EF4-FFF2-40B4-BE49-F238E27FC236}">
                  <a16:creationId xmlns:a16="http://schemas.microsoft.com/office/drawing/2014/main" id="{0AFB3C1F-0A90-4615-8ED9-2C6C322B5326}"/>
                </a:ext>
              </a:extLst>
            </p:cNvPr>
            <p:cNvSpPr/>
            <p:nvPr/>
          </p:nvSpPr>
          <p:spPr>
            <a:xfrm>
              <a:off x="1009649" y="4866050"/>
              <a:ext cx="2409824" cy="57149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METADATA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grpSp>
          <p:nvGrpSpPr>
            <p:cNvPr id="11" name="Group 10">
              <a:extLst>
                <a:ext uri="{FF2B5EF4-FFF2-40B4-BE49-F238E27FC236}">
                  <a16:creationId xmlns:a16="http://schemas.microsoft.com/office/drawing/2014/main" id="{09A9908A-C215-42AE-A622-9F37FC6DD9E2}"/>
                </a:ext>
              </a:extLst>
            </p:cNvPr>
            <p:cNvGrpSpPr/>
            <p:nvPr/>
          </p:nvGrpSpPr>
          <p:grpSpPr>
            <a:xfrm>
              <a:off x="1339214" y="3492039"/>
              <a:ext cx="1760220" cy="769428"/>
              <a:chOff x="920115" y="3280286"/>
              <a:chExt cx="1760220" cy="769428"/>
            </a:xfrm>
          </p:grpSpPr>
          <p:sp>
            <p:nvSpPr>
              <p:cNvPr id="14" name="Rectangle: Rounded Corners 13">
                <a:extLst>
                  <a:ext uri="{FF2B5EF4-FFF2-40B4-BE49-F238E27FC236}">
                    <a16:creationId xmlns:a16="http://schemas.microsoft.com/office/drawing/2014/main" id="{D7DD7248-7F4F-4570-82B3-5CEEE3204075}"/>
                  </a:ext>
                </a:extLst>
              </p:cNvPr>
              <p:cNvSpPr/>
              <p:nvPr/>
            </p:nvSpPr>
            <p:spPr>
              <a:xfrm>
                <a:off x="103060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5" name="Rectangle: Rounded Corners 14">
                <a:extLst>
                  <a:ext uri="{FF2B5EF4-FFF2-40B4-BE49-F238E27FC236}">
                    <a16:creationId xmlns:a16="http://schemas.microsoft.com/office/drawing/2014/main" id="{69C54F8B-D7A3-4102-8BFC-815AB9661F6B}"/>
                  </a:ext>
                </a:extLst>
              </p:cNvPr>
              <p:cNvSpPr/>
              <p:nvPr/>
            </p:nvSpPr>
            <p:spPr>
              <a:xfrm>
                <a:off x="161734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6" name="Rectangle: Rounded Corners 15">
                <a:extLst>
                  <a:ext uri="{FF2B5EF4-FFF2-40B4-BE49-F238E27FC236}">
                    <a16:creationId xmlns:a16="http://schemas.microsoft.com/office/drawing/2014/main" id="{B76B6677-5389-463F-84F2-254CA67E1D00}"/>
                  </a:ext>
                </a:extLst>
              </p:cNvPr>
              <p:cNvSpPr/>
              <p:nvPr/>
            </p:nvSpPr>
            <p:spPr>
              <a:xfrm>
                <a:off x="220408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7" name="Rectangle: Rounded Corners 16">
                <a:extLst>
                  <a:ext uri="{FF2B5EF4-FFF2-40B4-BE49-F238E27FC236}">
                    <a16:creationId xmlns:a16="http://schemas.microsoft.com/office/drawing/2014/main" id="{C7E5D81C-6A4F-4C2B-B735-A08DCC8BE151}"/>
                  </a:ext>
                </a:extLst>
              </p:cNvPr>
              <p:cNvSpPr/>
              <p:nvPr/>
            </p:nvSpPr>
            <p:spPr>
              <a:xfrm>
                <a:off x="98107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8" name="Rectangle: Rounded Corners 17">
                <a:extLst>
                  <a:ext uri="{FF2B5EF4-FFF2-40B4-BE49-F238E27FC236}">
                    <a16:creationId xmlns:a16="http://schemas.microsoft.com/office/drawing/2014/main" id="{EF5CC48B-00FA-428A-98A9-CFEB03CDE2E5}"/>
                  </a:ext>
                </a:extLst>
              </p:cNvPr>
              <p:cNvSpPr/>
              <p:nvPr/>
            </p:nvSpPr>
            <p:spPr>
              <a:xfrm>
                <a:off x="156781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9" name="Rectangle: Rounded Corners 18">
                <a:extLst>
                  <a:ext uri="{FF2B5EF4-FFF2-40B4-BE49-F238E27FC236}">
                    <a16:creationId xmlns:a16="http://schemas.microsoft.com/office/drawing/2014/main" id="{6D4DB48E-B297-4E26-A9F3-7D5163AB458F}"/>
                  </a:ext>
                </a:extLst>
              </p:cNvPr>
              <p:cNvSpPr/>
              <p:nvPr/>
            </p:nvSpPr>
            <p:spPr>
              <a:xfrm>
                <a:off x="215455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0" name="Rectangle: Rounded Corners 19">
                <a:extLst>
                  <a:ext uri="{FF2B5EF4-FFF2-40B4-BE49-F238E27FC236}">
                    <a16:creationId xmlns:a16="http://schemas.microsoft.com/office/drawing/2014/main" id="{70CE36E0-990F-4D45-BCC5-2ABBDFA60AC5}"/>
                  </a:ext>
                </a:extLst>
              </p:cNvPr>
              <p:cNvSpPr/>
              <p:nvPr/>
            </p:nvSpPr>
            <p:spPr>
              <a:xfrm>
                <a:off x="92011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1" name="Rectangle: Rounded Corners 20">
                <a:extLst>
                  <a:ext uri="{FF2B5EF4-FFF2-40B4-BE49-F238E27FC236}">
                    <a16:creationId xmlns:a16="http://schemas.microsoft.com/office/drawing/2014/main" id="{D36FFA0F-7B87-48DB-94B9-E9EED017B46F}"/>
                  </a:ext>
                </a:extLst>
              </p:cNvPr>
              <p:cNvSpPr/>
              <p:nvPr/>
            </p:nvSpPr>
            <p:spPr>
              <a:xfrm>
                <a:off x="150685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Rectangle: Rounded Corners 21">
                <a:extLst>
                  <a:ext uri="{FF2B5EF4-FFF2-40B4-BE49-F238E27FC236}">
                    <a16:creationId xmlns:a16="http://schemas.microsoft.com/office/drawing/2014/main" id="{0CD29D49-855F-4337-946A-CAF9106F2028}"/>
                  </a:ext>
                </a:extLst>
              </p:cNvPr>
              <p:cNvSpPr/>
              <p:nvPr/>
            </p:nvSpPr>
            <p:spPr>
              <a:xfrm>
                <a:off x="209359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grpSp>
      </p:grpSp>
      <p:sp>
        <p:nvSpPr>
          <p:cNvPr id="24" name="Rectangle 23">
            <a:extLst>
              <a:ext uri="{FF2B5EF4-FFF2-40B4-BE49-F238E27FC236}">
                <a16:creationId xmlns:a16="http://schemas.microsoft.com/office/drawing/2014/main" id="{71A16191-B831-47E6-B128-6C7E8C75F722}"/>
              </a:ext>
            </a:extLst>
          </p:cNvPr>
          <p:cNvSpPr/>
          <p:nvPr/>
        </p:nvSpPr>
        <p:spPr>
          <a:xfrm>
            <a:off x="4486407" y="1827607"/>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Paragraph Splitting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Split each novel into paragraphs</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preserving sentence syntax</a:t>
            </a:r>
          </a:p>
          <a:p>
            <a:r>
              <a:rPr lang="en-US" sz="1400" dirty="0">
                <a:latin typeface="CMU Serif" panose="02000603000000000000" pitchFamily="2" charset="0"/>
                <a:ea typeface="CMU Serif" panose="02000603000000000000" pitchFamily="2" charset="0"/>
                <a:cs typeface="CMU Serif" panose="02000603000000000000" pitchFamily="2" charset="0"/>
              </a:rPr>
              <a:t>· three different sizes</a:t>
            </a: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cxnSp>
        <p:nvCxnSpPr>
          <p:cNvPr id="32" name="Connector: Elbow 31">
            <a:extLst>
              <a:ext uri="{FF2B5EF4-FFF2-40B4-BE49-F238E27FC236}">
                <a16:creationId xmlns:a16="http://schemas.microsoft.com/office/drawing/2014/main" id="{4BCE53C6-6A27-4D73-B99E-0D932AF9EE30}"/>
              </a:ext>
            </a:extLst>
          </p:cNvPr>
          <p:cNvCxnSpPr>
            <a:stCxn id="10" idx="2"/>
            <a:endCxn id="24" idx="0"/>
          </p:cNvCxnSpPr>
          <p:nvPr/>
        </p:nvCxnSpPr>
        <p:spPr>
          <a:xfrm rot="5400000" flipH="1" flipV="1">
            <a:off x="2439712" y="1869225"/>
            <a:ext cx="3697905" cy="3614670"/>
          </a:xfrm>
          <a:prstGeom prst="bentConnector5">
            <a:avLst>
              <a:gd name="adj1" fmla="val -6182"/>
              <a:gd name="adj2" fmla="val 46774"/>
              <a:gd name="adj3" fmla="val 10618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1308711"/>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Data Preparation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212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8</a:t>
            </a:fld>
            <a:endParaRPr lang="fr-FR"/>
          </a:p>
        </p:txBody>
      </p:sp>
      <p:grpSp>
        <p:nvGrpSpPr>
          <p:cNvPr id="23" name="Group 22">
            <a:extLst>
              <a:ext uri="{FF2B5EF4-FFF2-40B4-BE49-F238E27FC236}">
                <a16:creationId xmlns:a16="http://schemas.microsoft.com/office/drawing/2014/main" id="{5E40E117-3116-49B2-B8FB-D260642FAE77}"/>
              </a:ext>
            </a:extLst>
          </p:cNvPr>
          <p:cNvGrpSpPr/>
          <p:nvPr/>
        </p:nvGrpSpPr>
        <p:grpSpPr>
          <a:xfrm>
            <a:off x="1104968" y="2521525"/>
            <a:ext cx="2752724" cy="3003987"/>
            <a:chOff x="838200" y="2611861"/>
            <a:chExt cx="2752724" cy="3003987"/>
          </a:xfrm>
        </p:grpSpPr>
        <p:sp>
          <p:nvSpPr>
            <p:cNvPr id="10" name="Rectangle: Rounded Corners 9">
              <a:extLst>
                <a:ext uri="{FF2B5EF4-FFF2-40B4-BE49-F238E27FC236}">
                  <a16:creationId xmlns:a16="http://schemas.microsoft.com/office/drawing/2014/main" id="{CD4D6E15-C1DD-439A-841B-1BCE073EEF3B}"/>
                </a:ext>
              </a:extLst>
            </p:cNvPr>
            <p:cNvSpPr/>
            <p:nvPr/>
          </p:nvSpPr>
          <p:spPr>
            <a:xfrm>
              <a:off x="838200" y="2611861"/>
              <a:ext cx="2752724"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latin typeface="CMU Serif" panose="02000603000000000000" pitchFamily="2" charset="0"/>
                  <a:ea typeface="CMU Serif" panose="02000603000000000000" pitchFamily="2" charset="0"/>
                  <a:cs typeface="CMU Serif" panose="02000603000000000000" pitchFamily="2" charset="0"/>
                </a:rPr>
                <a:t>Automatic Retrieval from GUTENBERG PROJECT</a:t>
              </a:r>
              <a:endParaRPr lang="fr-FR" sz="1400" b="1" dirty="0">
                <a:latin typeface="CMU Serif" panose="02000603000000000000" pitchFamily="2" charset="0"/>
                <a:ea typeface="CMU Serif" panose="02000603000000000000" pitchFamily="2" charset="0"/>
                <a:cs typeface="CMU Serif" panose="02000603000000000000" pitchFamily="2" charset="0"/>
              </a:endParaRPr>
            </a:p>
          </p:txBody>
        </p:sp>
        <p:sp>
          <p:nvSpPr>
            <p:cNvPr id="12" name="Rectangle: Rounded Corners 11">
              <a:extLst>
                <a:ext uri="{FF2B5EF4-FFF2-40B4-BE49-F238E27FC236}">
                  <a16:creationId xmlns:a16="http://schemas.microsoft.com/office/drawing/2014/main" id="{B410D120-4E9F-48AC-8172-ED80CDACB5F7}"/>
                </a:ext>
              </a:extLst>
            </p:cNvPr>
            <p:cNvSpPr/>
            <p:nvPr/>
          </p:nvSpPr>
          <p:spPr>
            <a:xfrm>
              <a:off x="1009649" y="3328331"/>
              <a:ext cx="2409824" cy="135941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313 BOOKS</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13" name="Rectangle: Rounded Corners 12">
              <a:extLst>
                <a:ext uri="{FF2B5EF4-FFF2-40B4-BE49-F238E27FC236}">
                  <a16:creationId xmlns:a16="http://schemas.microsoft.com/office/drawing/2014/main" id="{0AFB3C1F-0A90-4615-8ED9-2C6C322B5326}"/>
                </a:ext>
              </a:extLst>
            </p:cNvPr>
            <p:cNvSpPr/>
            <p:nvPr/>
          </p:nvSpPr>
          <p:spPr>
            <a:xfrm>
              <a:off x="1009649" y="4866050"/>
              <a:ext cx="2409824" cy="57149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METADATA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grpSp>
          <p:nvGrpSpPr>
            <p:cNvPr id="11" name="Group 10">
              <a:extLst>
                <a:ext uri="{FF2B5EF4-FFF2-40B4-BE49-F238E27FC236}">
                  <a16:creationId xmlns:a16="http://schemas.microsoft.com/office/drawing/2014/main" id="{09A9908A-C215-42AE-A622-9F37FC6DD9E2}"/>
                </a:ext>
              </a:extLst>
            </p:cNvPr>
            <p:cNvGrpSpPr/>
            <p:nvPr/>
          </p:nvGrpSpPr>
          <p:grpSpPr>
            <a:xfrm>
              <a:off x="1339214" y="3492039"/>
              <a:ext cx="1760220" cy="769428"/>
              <a:chOff x="920115" y="3280286"/>
              <a:chExt cx="1760220" cy="769428"/>
            </a:xfrm>
          </p:grpSpPr>
          <p:sp>
            <p:nvSpPr>
              <p:cNvPr id="14" name="Rectangle: Rounded Corners 13">
                <a:extLst>
                  <a:ext uri="{FF2B5EF4-FFF2-40B4-BE49-F238E27FC236}">
                    <a16:creationId xmlns:a16="http://schemas.microsoft.com/office/drawing/2014/main" id="{D7DD7248-7F4F-4570-82B3-5CEEE3204075}"/>
                  </a:ext>
                </a:extLst>
              </p:cNvPr>
              <p:cNvSpPr/>
              <p:nvPr/>
            </p:nvSpPr>
            <p:spPr>
              <a:xfrm>
                <a:off x="103060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5" name="Rectangle: Rounded Corners 14">
                <a:extLst>
                  <a:ext uri="{FF2B5EF4-FFF2-40B4-BE49-F238E27FC236}">
                    <a16:creationId xmlns:a16="http://schemas.microsoft.com/office/drawing/2014/main" id="{69C54F8B-D7A3-4102-8BFC-815AB9661F6B}"/>
                  </a:ext>
                </a:extLst>
              </p:cNvPr>
              <p:cNvSpPr/>
              <p:nvPr/>
            </p:nvSpPr>
            <p:spPr>
              <a:xfrm>
                <a:off x="161734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6" name="Rectangle: Rounded Corners 15">
                <a:extLst>
                  <a:ext uri="{FF2B5EF4-FFF2-40B4-BE49-F238E27FC236}">
                    <a16:creationId xmlns:a16="http://schemas.microsoft.com/office/drawing/2014/main" id="{B76B6677-5389-463F-84F2-254CA67E1D00}"/>
                  </a:ext>
                </a:extLst>
              </p:cNvPr>
              <p:cNvSpPr/>
              <p:nvPr/>
            </p:nvSpPr>
            <p:spPr>
              <a:xfrm>
                <a:off x="220408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7" name="Rectangle: Rounded Corners 16">
                <a:extLst>
                  <a:ext uri="{FF2B5EF4-FFF2-40B4-BE49-F238E27FC236}">
                    <a16:creationId xmlns:a16="http://schemas.microsoft.com/office/drawing/2014/main" id="{C7E5D81C-6A4F-4C2B-B735-A08DCC8BE151}"/>
                  </a:ext>
                </a:extLst>
              </p:cNvPr>
              <p:cNvSpPr/>
              <p:nvPr/>
            </p:nvSpPr>
            <p:spPr>
              <a:xfrm>
                <a:off x="98107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8" name="Rectangle: Rounded Corners 17">
                <a:extLst>
                  <a:ext uri="{FF2B5EF4-FFF2-40B4-BE49-F238E27FC236}">
                    <a16:creationId xmlns:a16="http://schemas.microsoft.com/office/drawing/2014/main" id="{EF5CC48B-00FA-428A-98A9-CFEB03CDE2E5}"/>
                  </a:ext>
                </a:extLst>
              </p:cNvPr>
              <p:cNvSpPr/>
              <p:nvPr/>
            </p:nvSpPr>
            <p:spPr>
              <a:xfrm>
                <a:off x="156781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9" name="Rectangle: Rounded Corners 18">
                <a:extLst>
                  <a:ext uri="{FF2B5EF4-FFF2-40B4-BE49-F238E27FC236}">
                    <a16:creationId xmlns:a16="http://schemas.microsoft.com/office/drawing/2014/main" id="{6D4DB48E-B297-4E26-A9F3-7D5163AB458F}"/>
                  </a:ext>
                </a:extLst>
              </p:cNvPr>
              <p:cNvSpPr/>
              <p:nvPr/>
            </p:nvSpPr>
            <p:spPr>
              <a:xfrm>
                <a:off x="215455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0" name="Rectangle: Rounded Corners 19">
                <a:extLst>
                  <a:ext uri="{FF2B5EF4-FFF2-40B4-BE49-F238E27FC236}">
                    <a16:creationId xmlns:a16="http://schemas.microsoft.com/office/drawing/2014/main" id="{70CE36E0-990F-4D45-BCC5-2ABBDFA60AC5}"/>
                  </a:ext>
                </a:extLst>
              </p:cNvPr>
              <p:cNvSpPr/>
              <p:nvPr/>
            </p:nvSpPr>
            <p:spPr>
              <a:xfrm>
                <a:off x="92011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1" name="Rectangle: Rounded Corners 20">
                <a:extLst>
                  <a:ext uri="{FF2B5EF4-FFF2-40B4-BE49-F238E27FC236}">
                    <a16:creationId xmlns:a16="http://schemas.microsoft.com/office/drawing/2014/main" id="{D36FFA0F-7B87-48DB-94B9-E9EED017B46F}"/>
                  </a:ext>
                </a:extLst>
              </p:cNvPr>
              <p:cNvSpPr/>
              <p:nvPr/>
            </p:nvSpPr>
            <p:spPr>
              <a:xfrm>
                <a:off x="150685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Rectangle: Rounded Corners 21">
                <a:extLst>
                  <a:ext uri="{FF2B5EF4-FFF2-40B4-BE49-F238E27FC236}">
                    <a16:creationId xmlns:a16="http://schemas.microsoft.com/office/drawing/2014/main" id="{0CD29D49-855F-4337-946A-CAF9106F2028}"/>
                  </a:ext>
                </a:extLst>
              </p:cNvPr>
              <p:cNvSpPr/>
              <p:nvPr/>
            </p:nvSpPr>
            <p:spPr>
              <a:xfrm>
                <a:off x="209359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grpSp>
      </p:grpSp>
      <p:sp>
        <p:nvSpPr>
          <p:cNvPr id="24" name="Rectangle 23">
            <a:extLst>
              <a:ext uri="{FF2B5EF4-FFF2-40B4-BE49-F238E27FC236}">
                <a16:creationId xmlns:a16="http://schemas.microsoft.com/office/drawing/2014/main" id="{71A16191-B831-47E6-B128-6C7E8C75F722}"/>
              </a:ext>
            </a:extLst>
          </p:cNvPr>
          <p:cNvSpPr/>
          <p:nvPr/>
        </p:nvSpPr>
        <p:spPr>
          <a:xfrm>
            <a:off x="4486407" y="1827607"/>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Paragraph Splitting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Split each novel into paragraphs</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preserving sentence syntax</a:t>
            </a:r>
          </a:p>
          <a:p>
            <a:r>
              <a:rPr lang="en-US" sz="1400" dirty="0">
                <a:latin typeface="CMU Serif" panose="02000603000000000000" pitchFamily="2" charset="0"/>
                <a:ea typeface="CMU Serif" panose="02000603000000000000" pitchFamily="2" charset="0"/>
                <a:cs typeface="CMU Serif" panose="02000603000000000000" pitchFamily="2" charset="0"/>
              </a:rPr>
              <a:t>· three different sizes</a:t>
            </a: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7" name="Rectangle 26">
            <a:extLst>
              <a:ext uri="{FF2B5EF4-FFF2-40B4-BE49-F238E27FC236}">
                <a16:creationId xmlns:a16="http://schemas.microsoft.com/office/drawing/2014/main" id="{352329F7-D018-4EF9-9BC4-B92C83DE11D9}"/>
              </a:ext>
            </a:extLst>
          </p:cNvPr>
          <p:cNvSpPr/>
          <p:nvPr/>
        </p:nvSpPr>
        <p:spPr>
          <a:xfrm>
            <a:off x="4486407" y="3391663"/>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Entity Recognition</a:t>
            </a:r>
          </a:p>
          <a:p>
            <a:pPr algn="ctr"/>
            <a:endParaRPr lang="en-US" sz="800" b="1" dirty="0">
              <a:latin typeface="CMU Serif" panose="02000603000000000000" pitchFamily="2" charset="0"/>
              <a:ea typeface="CMU Serif" panose="02000603000000000000" pitchFamily="2" charset="0"/>
              <a:cs typeface="CMU Serif" panose="02000603000000000000" pitchFamily="2" charset="0"/>
            </a:endParaRPr>
          </a:p>
          <a:p>
            <a:pPr algn="ctr"/>
            <a:r>
              <a:rPr lang="fr-FR" sz="1400" dirty="0" err="1">
                <a:latin typeface="CMU Serif" panose="02000603000000000000" pitchFamily="2" charset="0"/>
                <a:ea typeface="CMU Serif" panose="02000603000000000000" pitchFamily="2" charset="0"/>
                <a:cs typeface="CMU Serif" panose="02000603000000000000" pitchFamily="2" charset="0"/>
              </a:rPr>
              <a:t>Identify</a:t>
            </a:r>
            <a:r>
              <a:rPr lang="fr-FR" sz="1400" dirty="0">
                <a:latin typeface="CMU Serif" panose="02000603000000000000" pitchFamily="2" charset="0"/>
                <a:ea typeface="CMU Serif" panose="02000603000000000000" pitchFamily="2" charset="0"/>
                <a:cs typeface="CMU Serif" panose="02000603000000000000" pitchFamily="2" charset="0"/>
              </a:rPr>
              <a:t> all </a:t>
            </a:r>
            <a:r>
              <a:rPr lang="fr-FR" sz="1400" dirty="0" err="1">
                <a:latin typeface="CMU Serif" panose="02000603000000000000" pitchFamily="2" charset="0"/>
                <a:ea typeface="CMU Serif" panose="02000603000000000000" pitchFamily="2" charset="0"/>
                <a:cs typeface="CMU Serif" panose="02000603000000000000" pitchFamily="2" charset="0"/>
              </a:rPr>
              <a:t>entities</a:t>
            </a:r>
            <a:r>
              <a:rPr lang="fr-FR" sz="1400" dirty="0">
                <a:latin typeface="CMU Serif" panose="02000603000000000000" pitchFamily="2" charset="0"/>
                <a:ea typeface="CMU Serif" panose="02000603000000000000" pitchFamily="2" charset="0"/>
                <a:cs typeface="CMU Serif" panose="02000603000000000000" pitchFamily="2" charset="0"/>
              </a:rPr>
              <a:t> in </a:t>
            </a:r>
            <a:r>
              <a:rPr lang="fr-FR" sz="1400" dirty="0" err="1">
                <a:latin typeface="CMU Serif" panose="02000603000000000000" pitchFamily="2" charset="0"/>
                <a:ea typeface="CMU Serif" panose="02000603000000000000" pitchFamily="2" charset="0"/>
                <a:cs typeface="CMU Serif" panose="02000603000000000000" pitchFamily="2" charset="0"/>
              </a:rPr>
              <a:t>each</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paragraph</a:t>
            </a:r>
            <a:endParaRPr lang="fr-FR" sz="1400" dirty="0">
              <a:latin typeface="CMU Serif" panose="02000603000000000000" pitchFamily="2" charset="0"/>
              <a:ea typeface="CMU Serif" panose="02000603000000000000" pitchFamily="2" charset="0"/>
              <a:cs typeface="CMU Serif" panose="02000603000000000000" pitchFamily="2" charset="0"/>
            </a:endParaRPr>
          </a:p>
          <a:p>
            <a:endParaRPr lang="fr-FR" sz="800" dirty="0">
              <a:latin typeface="CMU Serif" panose="02000603000000000000" pitchFamily="2" charset="0"/>
              <a:ea typeface="CMU Serif" panose="02000603000000000000" pitchFamily="2" charset="0"/>
              <a:cs typeface="CMU Serif" panose="02000603000000000000" pitchFamily="2" charset="0"/>
            </a:endParaRP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using</a:t>
            </a:r>
            <a:r>
              <a:rPr lang="fr-FR" sz="1400" dirty="0">
                <a:latin typeface="CMU Serif" panose="02000603000000000000" pitchFamily="2" charset="0"/>
                <a:ea typeface="CMU Serif" panose="02000603000000000000" pitchFamily="2" charset="0"/>
                <a:cs typeface="CMU Serif" panose="02000603000000000000" pitchFamily="2" charset="0"/>
              </a:rPr>
              <a:t> BERT-NER</a:t>
            </a: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sorted</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into</a:t>
            </a:r>
            <a:r>
              <a:rPr lang="fr-FR" sz="1400" dirty="0">
                <a:latin typeface="CMU Serif" panose="02000603000000000000" pitchFamily="2" charset="0"/>
                <a:ea typeface="CMU Serif" panose="02000603000000000000" pitchFamily="2" charset="0"/>
                <a:cs typeface="CMU Serif" panose="02000603000000000000" pitchFamily="2" charset="0"/>
              </a:rPr>
              <a:t> four </a:t>
            </a:r>
            <a:r>
              <a:rPr lang="fr-FR" sz="1400" dirty="0" err="1">
                <a:latin typeface="CMU Serif" panose="02000603000000000000" pitchFamily="2" charset="0"/>
                <a:ea typeface="CMU Serif" panose="02000603000000000000" pitchFamily="2" charset="0"/>
                <a:cs typeface="CMU Serif" panose="02000603000000000000" pitchFamily="2" charset="0"/>
              </a:rPr>
              <a:t>categories</a:t>
            </a:r>
            <a:endParaRPr lang="fr-FR" sz="1400" dirty="0">
              <a:latin typeface="CMU Serif" panose="02000603000000000000" pitchFamily="2" charset="0"/>
              <a:ea typeface="CMU Serif" panose="02000603000000000000" pitchFamily="2" charset="0"/>
              <a:cs typeface="CMU Serif" panose="02000603000000000000" pitchFamily="2" charset="0"/>
            </a:endParaRPr>
          </a:p>
        </p:txBody>
      </p:sp>
      <p:cxnSp>
        <p:nvCxnSpPr>
          <p:cNvPr id="32" name="Connector: Elbow 31">
            <a:extLst>
              <a:ext uri="{FF2B5EF4-FFF2-40B4-BE49-F238E27FC236}">
                <a16:creationId xmlns:a16="http://schemas.microsoft.com/office/drawing/2014/main" id="{4BCE53C6-6A27-4D73-B99E-0D932AF9EE30}"/>
              </a:ext>
            </a:extLst>
          </p:cNvPr>
          <p:cNvCxnSpPr>
            <a:stCxn id="10" idx="2"/>
            <a:endCxn id="24" idx="0"/>
          </p:cNvCxnSpPr>
          <p:nvPr/>
        </p:nvCxnSpPr>
        <p:spPr>
          <a:xfrm rot="5400000" flipH="1" flipV="1">
            <a:off x="2439712" y="1869225"/>
            <a:ext cx="3697905" cy="3614670"/>
          </a:xfrm>
          <a:prstGeom prst="bentConnector5">
            <a:avLst>
              <a:gd name="adj1" fmla="val -6182"/>
              <a:gd name="adj2" fmla="val 46774"/>
              <a:gd name="adj3" fmla="val 10618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4BA48C9-5316-4086-A514-C93FFEE9FAD7}"/>
              </a:ext>
            </a:extLst>
          </p:cNvPr>
          <p:cNvCxnSpPr>
            <a:stCxn id="24" idx="2"/>
            <a:endCxn id="27" idx="0"/>
          </p:cNvCxnSpPr>
          <p:nvPr/>
        </p:nvCxnSpPr>
        <p:spPr>
          <a:xfrm>
            <a:off x="6096000" y="3091319"/>
            <a:ext cx="0" cy="3003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117985"/>
      </p:ext>
    </p:extLst>
  </p:cSld>
  <p:clrMapOvr>
    <a:masterClrMapping/>
  </p:clrMapOvr>
  <p:transition spd="slow">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8BC1-835B-4831-8E76-0636B7BC61F8}"/>
              </a:ext>
            </a:extLst>
          </p:cNvPr>
          <p:cNvSpPr>
            <a:spLocks noGrp="1"/>
          </p:cNvSpPr>
          <p:nvPr>
            <p:ph type="title"/>
          </p:nvPr>
        </p:nvSpPr>
        <p:spPr/>
        <p:txBody>
          <a:bodyPr/>
          <a:lstStyle/>
          <a:p>
            <a:r>
              <a:rPr lang="en-US" dirty="0"/>
              <a:t>Data Preparation</a:t>
            </a:r>
            <a:endParaRPr lang="fr-FR" dirty="0"/>
          </a:p>
        </p:txBody>
      </p:sp>
      <p:cxnSp>
        <p:nvCxnSpPr>
          <p:cNvPr id="5" name="Straight Connector 4">
            <a:extLst>
              <a:ext uri="{FF2B5EF4-FFF2-40B4-BE49-F238E27FC236}">
                <a16:creationId xmlns:a16="http://schemas.microsoft.com/office/drawing/2014/main" id="{5AF01B81-8E07-4FF1-983C-9BFC847AA3F8}"/>
              </a:ext>
            </a:extLst>
          </p:cNvPr>
          <p:cNvCxnSpPr>
            <a:cxnSpLocks/>
          </p:cNvCxnSpPr>
          <p:nvPr/>
        </p:nvCxnSpPr>
        <p:spPr>
          <a:xfrm>
            <a:off x="0" y="1307592"/>
            <a:ext cx="5212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BDF24F97-C2FD-4933-A94E-336C459A48C3}"/>
              </a:ext>
            </a:extLst>
          </p:cNvPr>
          <p:cNvSpPr>
            <a:spLocks noGrp="1"/>
          </p:cNvSpPr>
          <p:nvPr>
            <p:ph type="sldNum" sz="quarter" idx="12"/>
          </p:nvPr>
        </p:nvSpPr>
        <p:spPr/>
        <p:txBody>
          <a:bodyPr/>
          <a:lstStyle/>
          <a:p>
            <a:fld id="{3639A81C-20E0-4CBF-8264-1C6732805330}" type="slidenum">
              <a:rPr lang="fr-FR" smtClean="0"/>
              <a:t>9</a:t>
            </a:fld>
            <a:endParaRPr lang="fr-FR"/>
          </a:p>
        </p:txBody>
      </p:sp>
      <p:grpSp>
        <p:nvGrpSpPr>
          <p:cNvPr id="23" name="Group 22">
            <a:extLst>
              <a:ext uri="{FF2B5EF4-FFF2-40B4-BE49-F238E27FC236}">
                <a16:creationId xmlns:a16="http://schemas.microsoft.com/office/drawing/2014/main" id="{5E40E117-3116-49B2-B8FB-D260642FAE77}"/>
              </a:ext>
            </a:extLst>
          </p:cNvPr>
          <p:cNvGrpSpPr/>
          <p:nvPr/>
        </p:nvGrpSpPr>
        <p:grpSpPr>
          <a:xfrm>
            <a:off x="1104968" y="2521525"/>
            <a:ext cx="2752724" cy="3003987"/>
            <a:chOff x="838200" y="2611861"/>
            <a:chExt cx="2752724" cy="3003987"/>
          </a:xfrm>
        </p:grpSpPr>
        <p:sp>
          <p:nvSpPr>
            <p:cNvPr id="10" name="Rectangle: Rounded Corners 9">
              <a:extLst>
                <a:ext uri="{FF2B5EF4-FFF2-40B4-BE49-F238E27FC236}">
                  <a16:creationId xmlns:a16="http://schemas.microsoft.com/office/drawing/2014/main" id="{CD4D6E15-C1DD-439A-841B-1BCE073EEF3B}"/>
                </a:ext>
              </a:extLst>
            </p:cNvPr>
            <p:cNvSpPr/>
            <p:nvPr/>
          </p:nvSpPr>
          <p:spPr>
            <a:xfrm>
              <a:off x="838200" y="2611861"/>
              <a:ext cx="2752724" cy="3003987"/>
            </a:xfrm>
            <a:prstGeom prst="roundRect">
              <a:avLst>
                <a:gd name="adj" fmla="val 3284"/>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latin typeface="CMU Serif" panose="02000603000000000000" pitchFamily="2" charset="0"/>
                  <a:ea typeface="CMU Serif" panose="02000603000000000000" pitchFamily="2" charset="0"/>
                  <a:cs typeface="CMU Serif" panose="02000603000000000000" pitchFamily="2" charset="0"/>
                </a:rPr>
                <a:t>Automatic Retrieval from GUTENBERG PROJECT</a:t>
              </a:r>
              <a:endParaRPr lang="fr-FR" sz="1400" b="1" dirty="0">
                <a:latin typeface="CMU Serif" panose="02000603000000000000" pitchFamily="2" charset="0"/>
                <a:ea typeface="CMU Serif" panose="02000603000000000000" pitchFamily="2" charset="0"/>
                <a:cs typeface="CMU Serif" panose="02000603000000000000" pitchFamily="2" charset="0"/>
              </a:endParaRPr>
            </a:p>
          </p:txBody>
        </p:sp>
        <p:sp>
          <p:nvSpPr>
            <p:cNvPr id="12" name="Rectangle: Rounded Corners 11">
              <a:extLst>
                <a:ext uri="{FF2B5EF4-FFF2-40B4-BE49-F238E27FC236}">
                  <a16:creationId xmlns:a16="http://schemas.microsoft.com/office/drawing/2014/main" id="{B410D120-4E9F-48AC-8172-ED80CDACB5F7}"/>
                </a:ext>
              </a:extLst>
            </p:cNvPr>
            <p:cNvSpPr/>
            <p:nvPr/>
          </p:nvSpPr>
          <p:spPr>
            <a:xfrm>
              <a:off x="1009649" y="3328331"/>
              <a:ext cx="2409824" cy="135941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313 BOOKS</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sp>
          <p:nvSpPr>
            <p:cNvPr id="13" name="Rectangle: Rounded Corners 12">
              <a:extLst>
                <a:ext uri="{FF2B5EF4-FFF2-40B4-BE49-F238E27FC236}">
                  <a16:creationId xmlns:a16="http://schemas.microsoft.com/office/drawing/2014/main" id="{0AFB3C1F-0A90-4615-8ED9-2C6C322B5326}"/>
                </a:ext>
              </a:extLst>
            </p:cNvPr>
            <p:cNvSpPr/>
            <p:nvPr/>
          </p:nvSpPr>
          <p:spPr>
            <a:xfrm>
              <a:off x="1009649" y="4866050"/>
              <a:ext cx="2409824" cy="571499"/>
            </a:xfrm>
            <a:prstGeom prst="roundRect">
              <a:avLst>
                <a:gd name="adj" fmla="val 3284"/>
              </a:avLst>
            </a:prstGeom>
            <a:solidFill>
              <a:srgbClr val="63799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METADATA</a:t>
              </a:r>
              <a:endParaRPr lang="fr-FR" sz="1600" b="1" dirty="0">
                <a:latin typeface="CMU Serif" panose="02000603000000000000" pitchFamily="2" charset="0"/>
                <a:ea typeface="CMU Serif" panose="02000603000000000000" pitchFamily="2" charset="0"/>
                <a:cs typeface="CMU Serif" panose="02000603000000000000" pitchFamily="2" charset="0"/>
              </a:endParaRPr>
            </a:p>
          </p:txBody>
        </p:sp>
        <p:grpSp>
          <p:nvGrpSpPr>
            <p:cNvPr id="11" name="Group 10">
              <a:extLst>
                <a:ext uri="{FF2B5EF4-FFF2-40B4-BE49-F238E27FC236}">
                  <a16:creationId xmlns:a16="http://schemas.microsoft.com/office/drawing/2014/main" id="{09A9908A-C215-42AE-A622-9F37FC6DD9E2}"/>
                </a:ext>
              </a:extLst>
            </p:cNvPr>
            <p:cNvGrpSpPr/>
            <p:nvPr/>
          </p:nvGrpSpPr>
          <p:grpSpPr>
            <a:xfrm>
              <a:off x="1339214" y="3492039"/>
              <a:ext cx="1760220" cy="769428"/>
              <a:chOff x="920115" y="3280286"/>
              <a:chExt cx="1760220" cy="769428"/>
            </a:xfrm>
          </p:grpSpPr>
          <p:sp>
            <p:nvSpPr>
              <p:cNvPr id="14" name="Rectangle: Rounded Corners 13">
                <a:extLst>
                  <a:ext uri="{FF2B5EF4-FFF2-40B4-BE49-F238E27FC236}">
                    <a16:creationId xmlns:a16="http://schemas.microsoft.com/office/drawing/2014/main" id="{D7DD7248-7F4F-4570-82B3-5CEEE3204075}"/>
                  </a:ext>
                </a:extLst>
              </p:cNvPr>
              <p:cNvSpPr/>
              <p:nvPr/>
            </p:nvSpPr>
            <p:spPr>
              <a:xfrm>
                <a:off x="103060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5" name="Rectangle: Rounded Corners 14">
                <a:extLst>
                  <a:ext uri="{FF2B5EF4-FFF2-40B4-BE49-F238E27FC236}">
                    <a16:creationId xmlns:a16="http://schemas.microsoft.com/office/drawing/2014/main" id="{69C54F8B-D7A3-4102-8BFC-815AB9661F6B}"/>
                  </a:ext>
                </a:extLst>
              </p:cNvPr>
              <p:cNvSpPr/>
              <p:nvPr/>
            </p:nvSpPr>
            <p:spPr>
              <a:xfrm>
                <a:off x="161734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6" name="Rectangle: Rounded Corners 15">
                <a:extLst>
                  <a:ext uri="{FF2B5EF4-FFF2-40B4-BE49-F238E27FC236}">
                    <a16:creationId xmlns:a16="http://schemas.microsoft.com/office/drawing/2014/main" id="{B76B6677-5389-463F-84F2-254CA67E1D00}"/>
                  </a:ext>
                </a:extLst>
              </p:cNvPr>
              <p:cNvSpPr/>
              <p:nvPr/>
            </p:nvSpPr>
            <p:spPr>
              <a:xfrm>
                <a:off x="2204086" y="3280286"/>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7" name="Rectangle: Rounded Corners 16">
                <a:extLst>
                  <a:ext uri="{FF2B5EF4-FFF2-40B4-BE49-F238E27FC236}">
                    <a16:creationId xmlns:a16="http://schemas.microsoft.com/office/drawing/2014/main" id="{C7E5D81C-6A4F-4C2B-B735-A08DCC8BE151}"/>
                  </a:ext>
                </a:extLst>
              </p:cNvPr>
              <p:cNvSpPr/>
              <p:nvPr/>
            </p:nvSpPr>
            <p:spPr>
              <a:xfrm>
                <a:off x="98107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8" name="Rectangle: Rounded Corners 17">
                <a:extLst>
                  <a:ext uri="{FF2B5EF4-FFF2-40B4-BE49-F238E27FC236}">
                    <a16:creationId xmlns:a16="http://schemas.microsoft.com/office/drawing/2014/main" id="{EF5CC48B-00FA-428A-98A9-CFEB03CDE2E5}"/>
                  </a:ext>
                </a:extLst>
              </p:cNvPr>
              <p:cNvSpPr/>
              <p:nvPr/>
            </p:nvSpPr>
            <p:spPr>
              <a:xfrm>
                <a:off x="156781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19" name="Rectangle: Rounded Corners 18">
                <a:extLst>
                  <a:ext uri="{FF2B5EF4-FFF2-40B4-BE49-F238E27FC236}">
                    <a16:creationId xmlns:a16="http://schemas.microsoft.com/office/drawing/2014/main" id="{6D4DB48E-B297-4E26-A9F3-7D5163AB458F}"/>
                  </a:ext>
                </a:extLst>
              </p:cNvPr>
              <p:cNvSpPr/>
              <p:nvPr/>
            </p:nvSpPr>
            <p:spPr>
              <a:xfrm>
                <a:off x="2154556" y="3385123"/>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0" name="Rectangle: Rounded Corners 19">
                <a:extLst>
                  <a:ext uri="{FF2B5EF4-FFF2-40B4-BE49-F238E27FC236}">
                    <a16:creationId xmlns:a16="http://schemas.microsoft.com/office/drawing/2014/main" id="{70CE36E0-990F-4D45-BCC5-2ABBDFA60AC5}"/>
                  </a:ext>
                </a:extLst>
              </p:cNvPr>
              <p:cNvSpPr/>
              <p:nvPr/>
            </p:nvSpPr>
            <p:spPr>
              <a:xfrm>
                <a:off x="92011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1" name="Rectangle: Rounded Corners 20">
                <a:extLst>
                  <a:ext uri="{FF2B5EF4-FFF2-40B4-BE49-F238E27FC236}">
                    <a16:creationId xmlns:a16="http://schemas.microsoft.com/office/drawing/2014/main" id="{D36FFA0F-7B87-48DB-94B9-E9EED017B46F}"/>
                  </a:ext>
                </a:extLst>
              </p:cNvPr>
              <p:cNvSpPr/>
              <p:nvPr/>
            </p:nvSpPr>
            <p:spPr>
              <a:xfrm>
                <a:off x="150685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2" name="Rectangle: Rounded Corners 21">
                <a:extLst>
                  <a:ext uri="{FF2B5EF4-FFF2-40B4-BE49-F238E27FC236}">
                    <a16:creationId xmlns:a16="http://schemas.microsoft.com/office/drawing/2014/main" id="{0CD29D49-855F-4337-946A-CAF9106F2028}"/>
                  </a:ext>
                </a:extLst>
              </p:cNvPr>
              <p:cNvSpPr/>
              <p:nvPr/>
            </p:nvSpPr>
            <p:spPr>
              <a:xfrm>
                <a:off x="2093595" y="3489960"/>
                <a:ext cx="476249" cy="559754"/>
              </a:xfrm>
              <a:prstGeom prst="roundRect">
                <a:avLst>
                  <a:gd name="adj" fmla="val 3284"/>
                </a:avLst>
              </a:prstGeom>
              <a:solidFill>
                <a:srgbClr val="3B495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grpSp>
      </p:grpSp>
      <p:sp>
        <p:nvSpPr>
          <p:cNvPr id="24" name="Rectangle 23">
            <a:extLst>
              <a:ext uri="{FF2B5EF4-FFF2-40B4-BE49-F238E27FC236}">
                <a16:creationId xmlns:a16="http://schemas.microsoft.com/office/drawing/2014/main" id="{71A16191-B831-47E6-B128-6C7E8C75F722}"/>
              </a:ext>
            </a:extLst>
          </p:cNvPr>
          <p:cNvSpPr/>
          <p:nvPr/>
        </p:nvSpPr>
        <p:spPr>
          <a:xfrm>
            <a:off x="4486407" y="1827607"/>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Paragraph Splitting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Split each novel into paragraphs</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preserving sentence syntax</a:t>
            </a:r>
          </a:p>
          <a:p>
            <a:r>
              <a:rPr lang="en-US" sz="1400" dirty="0">
                <a:latin typeface="CMU Serif" panose="02000603000000000000" pitchFamily="2" charset="0"/>
                <a:ea typeface="CMU Serif" panose="02000603000000000000" pitchFamily="2" charset="0"/>
                <a:cs typeface="CMU Serif" panose="02000603000000000000" pitchFamily="2" charset="0"/>
              </a:rPr>
              <a:t>· three different sizes</a:t>
            </a:r>
            <a:endParaRPr lang="fr-FR" sz="1600" dirty="0">
              <a:latin typeface="CMU Serif" panose="02000603000000000000" pitchFamily="2" charset="0"/>
              <a:ea typeface="CMU Serif" panose="02000603000000000000" pitchFamily="2" charset="0"/>
              <a:cs typeface="CMU Serif" panose="02000603000000000000" pitchFamily="2" charset="0"/>
            </a:endParaRPr>
          </a:p>
        </p:txBody>
      </p:sp>
      <p:sp>
        <p:nvSpPr>
          <p:cNvPr id="25" name="Rectangle 24">
            <a:extLst>
              <a:ext uri="{FF2B5EF4-FFF2-40B4-BE49-F238E27FC236}">
                <a16:creationId xmlns:a16="http://schemas.microsoft.com/office/drawing/2014/main" id="{17B7927B-BE39-4974-B6CB-A63D727FC3EC}"/>
              </a:ext>
            </a:extLst>
          </p:cNvPr>
          <p:cNvSpPr/>
          <p:nvPr/>
        </p:nvSpPr>
        <p:spPr>
          <a:xfrm>
            <a:off x="4486407" y="4955719"/>
            <a:ext cx="3219186" cy="1462217"/>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Summarization</a:t>
            </a:r>
          </a:p>
          <a:p>
            <a:pPr algn="ctr"/>
            <a:endParaRPr lang="en-US" sz="800" b="1" dirty="0">
              <a:latin typeface="CMU Serif" panose="02000603000000000000" pitchFamily="2" charset="0"/>
              <a:ea typeface="CMU Serif" panose="02000603000000000000" pitchFamily="2" charset="0"/>
              <a:cs typeface="CMU Serif" panose="02000603000000000000" pitchFamily="2" charset="0"/>
            </a:endParaRPr>
          </a:p>
          <a:p>
            <a:pPr algn="ctr"/>
            <a:r>
              <a:rPr lang="en-US" sz="1400" dirty="0">
                <a:latin typeface="CMU Serif" panose="02000603000000000000" pitchFamily="2" charset="0"/>
                <a:ea typeface="CMU Serif" panose="02000603000000000000" pitchFamily="2" charset="0"/>
                <a:cs typeface="CMU Serif" panose="02000603000000000000" pitchFamily="2" charset="0"/>
              </a:rPr>
              <a:t>Produce four summaries for each paragraph, using:</a:t>
            </a:r>
          </a:p>
          <a:p>
            <a:pPr algn="ctr"/>
            <a:endParaRPr lang="en-US" sz="800" dirty="0">
              <a:latin typeface="CMU Serif" panose="02000603000000000000" pitchFamily="2" charset="0"/>
              <a:ea typeface="CMU Serif" panose="02000603000000000000" pitchFamily="2" charset="0"/>
              <a:cs typeface="CMU Serif" panose="02000603000000000000" pitchFamily="2" charset="0"/>
            </a:endParaRPr>
          </a:p>
          <a:p>
            <a:r>
              <a:rPr lang="en-US" sz="1400" dirty="0">
                <a:latin typeface="CMU Serif" panose="02000603000000000000" pitchFamily="2" charset="0"/>
                <a:ea typeface="CMU Serif" panose="02000603000000000000" pitchFamily="2" charset="0"/>
                <a:cs typeface="CMU Serif" panose="02000603000000000000" pitchFamily="2" charset="0"/>
              </a:rPr>
              <a:t>· T5		· BART</a:t>
            </a:r>
          </a:p>
          <a:p>
            <a:r>
              <a:rPr lang="en-US" sz="1400" dirty="0">
                <a:latin typeface="CMU Serif" panose="02000603000000000000" pitchFamily="2" charset="0"/>
                <a:ea typeface="CMU Serif" panose="02000603000000000000" pitchFamily="2" charset="0"/>
                <a:cs typeface="CMU Serif" panose="02000603000000000000" pitchFamily="2" charset="0"/>
              </a:rPr>
              <a:t>· </a:t>
            </a:r>
            <a:r>
              <a:rPr lang="en-US" sz="1400" dirty="0" err="1">
                <a:latin typeface="CMU Serif" panose="02000603000000000000" pitchFamily="2" charset="0"/>
                <a:ea typeface="CMU Serif" panose="02000603000000000000" pitchFamily="2" charset="0"/>
                <a:cs typeface="CMU Serif" panose="02000603000000000000" pitchFamily="2" charset="0"/>
              </a:rPr>
              <a:t>BertSum</a:t>
            </a:r>
            <a:r>
              <a:rPr lang="en-US" sz="1400" dirty="0">
                <a:latin typeface="CMU Serif" panose="02000603000000000000" pitchFamily="2" charset="0"/>
                <a:ea typeface="CMU Serif" panose="02000603000000000000" pitchFamily="2" charset="0"/>
                <a:cs typeface="CMU Serif" panose="02000603000000000000" pitchFamily="2" charset="0"/>
              </a:rPr>
              <a:t>		· Keywords</a:t>
            </a:r>
            <a:endParaRPr lang="fr-FR" sz="1400" dirty="0">
              <a:latin typeface="CMU Serif" panose="02000603000000000000" pitchFamily="2" charset="0"/>
              <a:ea typeface="CMU Serif" panose="02000603000000000000" pitchFamily="2" charset="0"/>
              <a:cs typeface="CMU Serif" panose="02000603000000000000" pitchFamily="2" charset="0"/>
            </a:endParaRPr>
          </a:p>
        </p:txBody>
      </p:sp>
      <p:sp>
        <p:nvSpPr>
          <p:cNvPr id="27" name="Rectangle 26">
            <a:extLst>
              <a:ext uri="{FF2B5EF4-FFF2-40B4-BE49-F238E27FC236}">
                <a16:creationId xmlns:a16="http://schemas.microsoft.com/office/drawing/2014/main" id="{352329F7-D018-4EF9-9BC4-B92C83DE11D9}"/>
              </a:ext>
            </a:extLst>
          </p:cNvPr>
          <p:cNvSpPr/>
          <p:nvPr/>
        </p:nvSpPr>
        <p:spPr>
          <a:xfrm>
            <a:off x="4486407" y="3391663"/>
            <a:ext cx="3219186" cy="1263712"/>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b="1" dirty="0">
                <a:latin typeface="CMU Serif" panose="02000603000000000000" pitchFamily="2" charset="0"/>
                <a:ea typeface="CMU Serif" panose="02000603000000000000" pitchFamily="2" charset="0"/>
                <a:cs typeface="CMU Serif" panose="02000603000000000000" pitchFamily="2" charset="0"/>
              </a:rPr>
              <a:t>Entity Recognition</a:t>
            </a:r>
          </a:p>
          <a:p>
            <a:pPr algn="ctr"/>
            <a:endParaRPr lang="en-US" sz="800" b="1" dirty="0">
              <a:latin typeface="CMU Serif" panose="02000603000000000000" pitchFamily="2" charset="0"/>
              <a:ea typeface="CMU Serif" panose="02000603000000000000" pitchFamily="2" charset="0"/>
              <a:cs typeface="CMU Serif" panose="02000603000000000000" pitchFamily="2" charset="0"/>
            </a:endParaRPr>
          </a:p>
          <a:p>
            <a:pPr algn="ctr"/>
            <a:r>
              <a:rPr lang="fr-FR" sz="1400" dirty="0" err="1">
                <a:latin typeface="CMU Serif" panose="02000603000000000000" pitchFamily="2" charset="0"/>
                <a:ea typeface="CMU Serif" panose="02000603000000000000" pitchFamily="2" charset="0"/>
                <a:cs typeface="CMU Serif" panose="02000603000000000000" pitchFamily="2" charset="0"/>
              </a:rPr>
              <a:t>Identify</a:t>
            </a:r>
            <a:r>
              <a:rPr lang="fr-FR" sz="1400" dirty="0">
                <a:latin typeface="CMU Serif" panose="02000603000000000000" pitchFamily="2" charset="0"/>
                <a:ea typeface="CMU Serif" panose="02000603000000000000" pitchFamily="2" charset="0"/>
                <a:cs typeface="CMU Serif" panose="02000603000000000000" pitchFamily="2" charset="0"/>
              </a:rPr>
              <a:t> all </a:t>
            </a:r>
            <a:r>
              <a:rPr lang="fr-FR" sz="1400" dirty="0" err="1">
                <a:latin typeface="CMU Serif" panose="02000603000000000000" pitchFamily="2" charset="0"/>
                <a:ea typeface="CMU Serif" panose="02000603000000000000" pitchFamily="2" charset="0"/>
                <a:cs typeface="CMU Serif" panose="02000603000000000000" pitchFamily="2" charset="0"/>
              </a:rPr>
              <a:t>entities</a:t>
            </a:r>
            <a:r>
              <a:rPr lang="fr-FR" sz="1400" dirty="0">
                <a:latin typeface="CMU Serif" panose="02000603000000000000" pitchFamily="2" charset="0"/>
                <a:ea typeface="CMU Serif" panose="02000603000000000000" pitchFamily="2" charset="0"/>
                <a:cs typeface="CMU Serif" panose="02000603000000000000" pitchFamily="2" charset="0"/>
              </a:rPr>
              <a:t> in </a:t>
            </a:r>
            <a:r>
              <a:rPr lang="fr-FR" sz="1400" dirty="0" err="1">
                <a:latin typeface="CMU Serif" panose="02000603000000000000" pitchFamily="2" charset="0"/>
                <a:ea typeface="CMU Serif" panose="02000603000000000000" pitchFamily="2" charset="0"/>
                <a:cs typeface="CMU Serif" panose="02000603000000000000" pitchFamily="2" charset="0"/>
              </a:rPr>
              <a:t>each</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paragraph</a:t>
            </a:r>
            <a:endParaRPr lang="fr-FR" sz="1400" dirty="0">
              <a:latin typeface="CMU Serif" panose="02000603000000000000" pitchFamily="2" charset="0"/>
              <a:ea typeface="CMU Serif" panose="02000603000000000000" pitchFamily="2" charset="0"/>
              <a:cs typeface="CMU Serif" panose="02000603000000000000" pitchFamily="2" charset="0"/>
            </a:endParaRPr>
          </a:p>
          <a:p>
            <a:endParaRPr lang="fr-FR" sz="800" dirty="0">
              <a:latin typeface="CMU Serif" panose="02000603000000000000" pitchFamily="2" charset="0"/>
              <a:ea typeface="CMU Serif" panose="02000603000000000000" pitchFamily="2" charset="0"/>
              <a:cs typeface="CMU Serif" panose="02000603000000000000" pitchFamily="2" charset="0"/>
            </a:endParaRP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using</a:t>
            </a:r>
            <a:r>
              <a:rPr lang="fr-FR" sz="1400" dirty="0">
                <a:latin typeface="CMU Serif" panose="02000603000000000000" pitchFamily="2" charset="0"/>
                <a:ea typeface="CMU Serif" panose="02000603000000000000" pitchFamily="2" charset="0"/>
                <a:cs typeface="CMU Serif" panose="02000603000000000000" pitchFamily="2" charset="0"/>
              </a:rPr>
              <a:t> BERT-NER</a:t>
            </a:r>
          </a:p>
          <a:p>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sorted</a:t>
            </a:r>
            <a:r>
              <a:rPr lang="fr-FR" sz="1400" dirty="0">
                <a:latin typeface="CMU Serif" panose="02000603000000000000" pitchFamily="2" charset="0"/>
                <a:ea typeface="CMU Serif" panose="02000603000000000000" pitchFamily="2" charset="0"/>
                <a:cs typeface="CMU Serif" panose="02000603000000000000" pitchFamily="2" charset="0"/>
              </a:rPr>
              <a:t> </a:t>
            </a:r>
            <a:r>
              <a:rPr lang="fr-FR" sz="1400" dirty="0" err="1">
                <a:latin typeface="CMU Serif" panose="02000603000000000000" pitchFamily="2" charset="0"/>
                <a:ea typeface="CMU Serif" panose="02000603000000000000" pitchFamily="2" charset="0"/>
                <a:cs typeface="CMU Serif" panose="02000603000000000000" pitchFamily="2" charset="0"/>
              </a:rPr>
              <a:t>into</a:t>
            </a:r>
            <a:r>
              <a:rPr lang="fr-FR" sz="1400" dirty="0">
                <a:latin typeface="CMU Serif" panose="02000603000000000000" pitchFamily="2" charset="0"/>
                <a:ea typeface="CMU Serif" panose="02000603000000000000" pitchFamily="2" charset="0"/>
                <a:cs typeface="CMU Serif" panose="02000603000000000000" pitchFamily="2" charset="0"/>
              </a:rPr>
              <a:t> four </a:t>
            </a:r>
            <a:r>
              <a:rPr lang="fr-FR" sz="1400" dirty="0" err="1">
                <a:latin typeface="CMU Serif" panose="02000603000000000000" pitchFamily="2" charset="0"/>
                <a:ea typeface="CMU Serif" panose="02000603000000000000" pitchFamily="2" charset="0"/>
                <a:cs typeface="CMU Serif" panose="02000603000000000000" pitchFamily="2" charset="0"/>
              </a:rPr>
              <a:t>categories</a:t>
            </a:r>
            <a:endParaRPr lang="fr-FR" sz="1400" dirty="0">
              <a:latin typeface="CMU Serif" panose="02000603000000000000" pitchFamily="2" charset="0"/>
              <a:ea typeface="CMU Serif" panose="02000603000000000000" pitchFamily="2" charset="0"/>
              <a:cs typeface="CMU Serif" panose="02000603000000000000" pitchFamily="2" charset="0"/>
            </a:endParaRPr>
          </a:p>
        </p:txBody>
      </p:sp>
      <p:cxnSp>
        <p:nvCxnSpPr>
          <p:cNvPr id="32" name="Connector: Elbow 31">
            <a:extLst>
              <a:ext uri="{FF2B5EF4-FFF2-40B4-BE49-F238E27FC236}">
                <a16:creationId xmlns:a16="http://schemas.microsoft.com/office/drawing/2014/main" id="{4BCE53C6-6A27-4D73-B99E-0D932AF9EE30}"/>
              </a:ext>
            </a:extLst>
          </p:cNvPr>
          <p:cNvCxnSpPr>
            <a:stCxn id="10" idx="2"/>
            <a:endCxn id="24" idx="0"/>
          </p:cNvCxnSpPr>
          <p:nvPr/>
        </p:nvCxnSpPr>
        <p:spPr>
          <a:xfrm rot="5400000" flipH="1" flipV="1">
            <a:off x="2439712" y="1869225"/>
            <a:ext cx="3697905" cy="3614670"/>
          </a:xfrm>
          <a:prstGeom prst="bentConnector5">
            <a:avLst>
              <a:gd name="adj1" fmla="val -6182"/>
              <a:gd name="adj2" fmla="val 46774"/>
              <a:gd name="adj3" fmla="val 10618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4BA48C9-5316-4086-A514-C93FFEE9FAD7}"/>
              </a:ext>
            </a:extLst>
          </p:cNvPr>
          <p:cNvCxnSpPr>
            <a:stCxn id="24" idx="2"/>
            <a:endCxn id="27" idx="0"/>
          </p:cNvCxnSpPr>
          <p:nvPr/>
        </p:nvCxnSpPr>
        <p:spPr>
          <a:xfrm>
            <a:off x="6096000" y="3091319"/>
            <a:ext cx="0" cy="3003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E400DF7-C983-49B0-A60F-B6917D601E79}"/>
              </a:ext>
            </a:extLst>
          </p:cNvPr>
          <p:cNvCxnSpPr>
            <a:cxnSpLocks/>
            <a:stCxn id="27" idx="2"/>
            <a:endCxn id="25" idx="0"/>
          </p:cNvCxnSpPr>
          <p:nvPr/>
        </p:nvCxnSpPr>
        <p:spPr>
          <a:xfrm>
            <a:off x="6096000" y="4655375"/>
            <a:ext cx="0" cy="3003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7191950"/>
      </p:ext>
    </p:extLst>
  </p:cSld>
  <p:clrMapOvr>
    <a:masterClrMapping/>
  </p:clrMapOvr>
  <p:transition spd="slow">
    <p:wipe dir="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1096</Words>
  <Application>Microsoft Office PowerPoint</Application>
  <PresentationFormat>Widescreen</PresentationFormat>
  <Paragraphs>291</Paragraphs>
  <Slides>16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Arabic Typesetting</vt:lpstr>
      <vt:lpstr>Arial</vt:lpstr>
      <vt:lpstr>Bahnschrift</vt:lpstr>
      <vt:lpstr>Calibri</vt:lpstr>
      <vt:lpstr>CMU Serif</vt:lpstr>
      <vt:lpstr>CMU Serif Upright Italic</vt:lpstr>
      <vt:lpstr>CMU Typewriter Text</vt:lpstr>
      <vt:lpstr>Office Theme</vt:lpstr>
      <vt:lpstr>Breaking Writer’s Block: Low-cost Fine-tuning of Natural Language Generation Models</vt:lpstr>
      <vt:lpstr>Introduction</vt:lpstr>
      <vt:lpstr>Introduction</vt:lpstr>
      <vt:lpstr>Problem Definition</vt:lpstr>
      <vt:lpstr>Problem Definition</vt:lpstr>
      <vt:lpstr>Data Preparation</vt:lpstr>
      <vt:lpstr>Data Preparation</vt:lpstr>
      <vt:lpstr>Data Preparation</vt:lpstr>
      <vt:lpstr>Data Preparation</vt:lpstr>
      <vt:lpstr>Data Preparation</vt:lpstr>
      <vt:lpstr>Model</vt:lpstr>
      <vt:lpstr>Model</vt:lpstr>
      <vt:lpstr>Model</vt:lpstr>
      <vt:lpstr>Results</vt:lpstr>
      <vt:lpstr>Demonstration</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Breaking Writer’s Block: Low-cost Fine-tuning of Natural Language Generation Models</dc:title>
  <dc:creator>Thomas Lamson</dc:creator>
  <cp:lastModifiedBy>Thomas Lamson</cp:lastModifiedBy>
  <cp:revision>23</cp:revision>
  <dcterms:created xsi:type="dcterms:W3CDTF">2021-03-20T13:13:19Z</dcterms:created>
  <dcterms:modified xsi:type="dcterms:W3CDTF">2021-03-21T20:29:39Z</dcterms:modified>
</cp:coreProperties>
</file>

<file path=docProps/thumbnail.jpeg>
</file>